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6858000" cx="12192000"/>
  <p:notesSz cx="6858000" cy="9144000"/>
  <p:embeddedFontLst>
    <p:embeddedFont>
      <p:font typeface="Garamond"/>
      <p:regular r:id="rId46"/>
      <p:bold r:id="rId47"/>
      <p:italic r:id="rId48"/>
      <p:boldItalic r:id="rId49"/>
    </p:embeddedFont>
    <p:embeddedFont>
      <p:font typeface="Helvetica Neue"/>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Garamond-regular.fntdata"/><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Garamond-italic.fntdata"/><Relationship Id="rId47" Type="http://schemas.openxmlformats.org/officeDocument/2006/relationships/font" Target="fonts/Garamond-bold.fntdata"/><Relationship Id="rId49" Type="http://schemas.openxmlformats.org/officeDocument/2006/relationships/font" Target="fonts/Garamond-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HelveticaNeue-bold.fntdata"/><Relationship Id="rId50" Type="http://schemas.openxmlformats.org/officeDocument/2006/relationships/font" Target="fonts/HelveticaNeue-regular.fntdata"/><Relationship Id="rId53" Type="http://schemas.openxmlformats.org/officeDocument/2006/relationships/font" Target="fonts/HelveticaNeue-boldItalic.fntdata"/><Relationship Id="rId52" Type="http://schemas.openxmlformats.org/officeDocument/2006/relationships/font" Target="fonts/HelveticaNeue-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I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IE"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234" name="Google Shape;23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5" name="Google Shape;235;p1: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3f03d2d936_0_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3f03d2d936_0_16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g13f03d2d936_0_1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3f03d2d936_0_1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3f03d2d936_0_1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g13f03d2d936_0_1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3f03d2d936_0_2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3f03d2d936_0_2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g13f03d2d936_0_2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3f03d2d936_0_2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3f03d2d936_0_2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g13f03d2d936_0_2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3f03d2d936_0_2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13f03d2d936_0_25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g13f03d2d936_0_2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3f03d2d936_0_2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3f03d2d936_0_26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g13f03d2d936_0_2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3f03d2d936_0_2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3f03d2d936_0_27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g13f03d2d936_0_2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3f03d2d936_0_5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3f03d2d936_0_50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g13f03d2d936_0_5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3f03d2d936_0_5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13f03d2d936_0_5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a:t>\text{sim}_\text{cos}(\mathbf{u},\mathbf{v}) = \frac{\mathbf{u}^\text{T}\mathbf{v}}{||\mathbf{u}|| ||\mathbf{v}||}</a:t>
            </a:r>
            <a:endParaRPr/>
          </a:p>
        </p:txBody>
      </p:sp>
      <p:sp>
        <p:nvSpPr>
          <p:cNvPr id="573" name="Google Shape;573;g13f03d2d936_0_5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3f03d2d936_0_5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13f03d2d936_0_5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a:t>\text{sim}_\text{doc}(D_1,D_2) = \frac{1}{|D_1||D_2|}\sum_{w \in D_1} \sum_{v \in D_2} \text{sim}(w,v)</a:t>
            </a:r>
            <a:endParaRPr/>
          </a:p>
          <a:p>
            <a:pPr indent="0" lvl="0" marL="0" rtl="0" algn="l">
              <a:spcBef>
                <a:spcPts val="0"/>
              </a:spcBef>
              <a:spcAft>
                <a:spcPts val="0"/>
              </a:spcAft>
              <a:buNone/>
            </a:pPr>
            <a:r>
              <a:rPr lang="en-IE"/>
              <a:t>\text{sim}_\text{doc}(D_1,D_2) = \text{sim}\left(\frac{1}{|D_1|}\sum_{w \in D_1}w,\frac{1}{|D_2|} \sum_{v \in D_2} v \right)</a:t>
            </a:r>
            <a:endParaRPr/>
          </a:p>
        </p:txBody>
      </p:sp>
      <p:sp>
        <p:nvSpPr>
          <p:cNvPr id="583" name="Google Shape;583;g13f03d2d936_0_5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3f03d2d93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3f03d2d936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13f03d2d936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3f03d2d936_0_5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13f03d2d936_0_52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g13f03d2d936_0_5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3f03d2d936_0_5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13f03d2d936_0_53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a:t>\text{analogy}(m, w \rightarrow k) = \arg\max_{v} \frac{\cos^*(\mathbf{v},\mathbf{k})\cos^*(\mathbf{v},\mathbf{m})}{\cos^*(\mathbf{v},\mathbf{w})  + \epsilon}</a:t>
            </a:r>
            <a:endParaRPr/>
          </a:p>
        </p:txBody>
      </p:sp>
      <p:sp>
        <p:nvSpPr>
          <p:cNvPr id="602" name="Google Shape;602;g13f03d2d936_0_5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13f03d2d936_0_5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13f03d2d936_0_54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g13f03d2d936_0_5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3f03d2d936_0_5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13f03d2d936_0_57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g13f03d2d936_0_57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13f03d2d936_0_5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13f03d2d936_0_59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g13f03d2d936_0_59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3f03d2d936_0_6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13f03d2d936_0_6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g13f03d2d936_0_60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3f03d2d936_0_6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13f03d2d936_0_6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g13f03d2d936_0_6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3f03d2d936_0_6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13f03d2d936_0_6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g13f03d2d936_0_6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13f03d2d936_0_6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13f03d2d936_0_67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g13f03d2d936_0_6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13f03d2d936_0_7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13f03d2d936_0_70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g13f03d2d936_0_7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769c5b76c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769c5b76c5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1769c5b76c5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13f03d2d936_0_7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13f03d2d936_0_7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g13f03d2d936_0_7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13f03d2d936_0_7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13f03d2d936_0_7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g13f03d2d936_0_7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13f03d2d936_0_9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13f03d2d936_0_90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g13f03d2d936_0_9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13f03d2d936_0_9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13f03d2d936_0_90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g13f03d2d936_0_9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13f03d2d936_0_9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13f03d2d936_0_92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g13f03d2d936_0_9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13f03d2d936_0_9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13f03d2d936_0_9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g13f03d2d936_0_9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13f03d2d936_0_9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13f03d2d936_0_95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g13f03d2d936_0_9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13f03d2d936_0_9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13f03d2d936_0_97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g13f03d2d936_0_9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13f03d2d936_0_9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13f03d2d936_0_97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g13f03d2d936_0_9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1769c5b76c5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1769c5b76c5_0_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g1769c5b76c5_0_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3f03d2d936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3f03d2d936_0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g13f03d2d936_0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1769c5b76c5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1769c5b76c5_0_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g1769c5b76c5_0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3f03d2d936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3f03d2d936_0_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g13f03d2d936_0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3f03d2d936_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3f03d2d936_0_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g13f03d2d936_0_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3f03d2d936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3f03d2d936_0_10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g13f03d2d936_0_1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3f03d2d936_0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3f03d2d936_0_11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g13f03d2d936_0_1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3f03d2d936_0_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3f03d2d936_0_1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g13f03d2d936_0_1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jpg"/><Relationship Id="rId3"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0.png"/><Relationship Id="rId4"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2.png"/><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5.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7.png"/><Relationship Id="rId4" Type="http://schemas.openxmlformats.org/officeDocument/2006/relationships/image" Target="../media/image1.png"/><Relationship Id="rId9" Type="http://schemas.openxmlformats.org/officeDocument/2006/relationships/image" Target="../media/image18.png"/><Relationship Id="rId5" Type="http://schemas.openxmlformats.org/officeDocument/2006/relationships/image" Target="../media/image6.png"/><Relationship Id="rId6" Type="http://schemas.openxmlformats.org/officeDocument/2006/relationships/image" Target="../media/image22.png"/><Relationship Id="rId7" Type="http://schemas.openxmlformats.org/officeDocument/2006/relationships/image" Target="../media/image26.png"/><Relationship Id="rId8" Type="http://schemas.openxmlformats.org/officeDocument/2006/relationships/image" Target="../media/image2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type="title">
  <p:cSld name="TITLE">
    <p:spTree>
      <p:nvGrpSpPr>
        <p:cNvPr id="15" name="Shape 15"/>
        <p:cNvGrpSpPr/>
        <p:nvPr/>
      </p:nvGrpSpPr>
      <p:grpSpPr>
        <a:xfrm>
          <a:off x="0" y="0"/>
          <a:ext cx="0" cy="0"/>
          <a:chOff x="0" y="0"/>
          <a:chExt cx="0" cy="0"/>
        </a:xfrm>
      </p:grpSpPr>
      <p:pic>
        <p:nvPicPr>
          <p:cNvPr id="16" name="Google Shape;16;p2"/>
          <p:cNvPicPr preferRelativeResize="0"/>
          <p:nvPr/>
        </p:nvPicPr>
        <p:blipFill rotWithShape="1">
          <a:blip r:embed="rId2">
            <a:alphaModFix/>
          </a:blip>
          <a:srcRect b="7842" l="0" r="3860" t="10660"/>
          <a:stretch/>
        </p:blipFill>
        <p:spPr>
          <a:xfrm>
            <a:off x="-13252" y="0"/>
            <a:ext cx="12205253" cy="6897756"/>
          </a:xfrm>
          <a:prstGeom prst="rect">
            <a:avLst/>
          </a:prstGeom>
          <a:noFill/>
          <a:ln>
            <a:noFill/>
          </a:ln>
        </p:spPr>
      </p:pic>
      <p:sp>
        <p:nvSpPr>
          <p:cNvPr id="17" name="Google Shape;17;p2"/>
          <p:cNvSpPr/>
          <p:nvPr/>
        </p:nvSpPr>
        <p:spPr>
          <a:xfrm>
            <a:off x="5765359" y="0"/>
            <a:ext cx="1426725" cy="6897756"/>
          </a:xfrm>
          <a:custGeom>
            <a:rect b="b" l="l" r="r" t="t"/>
            <a:pathLst>
              <a:path extrusionOk="0" h="6897756" w="1426725">
                <a:moveTo>
                  <a:pt x="0" y="0"/>
                </a:moveTo>
                <a:lnTo>
                  <a:pt x="435484" y="0"/>
                </a:lnTo>
                <a:lnTo>
                  <a:pt x="1426725" y="6897756"/>
                </a:lnTo>
                <a:lnTo>
                  <a:pt x="998924" y="6890072"/>
                </a:lnTo>
                <a:lnTo>
                  <a:pt x="0" y="0"/>
                </a:lnTo>
                <a:close/>
              </a:path>
            </a:pathLst>
          </a:custGeom>
          <a:solidFill>
            <a:srgbClr val="D9C49F">
              <a:alpha val="5843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18" name="Google Shape;18;p2"/>
          <p:cNvSpPr/>
          <p:nvPr/>
        </p:nvSpPr>
        <p:spPr>
          <a:xfrm>
            <a:off x="-13252" y="0"/>
            <a:ext cx="6774812" cy="6897756"/>
          </a:xfrm>
          <a:custGeom>
            <a:rect b="b" l="l" r="r" t="t"/>
            <a:pathLst>
              <a:path extrusionOk="0" h="6897756" w="6774812">
                <a:moveTo>
                  <a:pt x="0" y="0"/>
                </a:moveTo>
                <a:lnTo>
                  <a:pt x="5783571" y="0"/>
                </a:lnTo>
                <a:lnTo>
                  <a:pt x="6774812" y="6897756"/>
                </a:lnTo>
                <a:lnTo>
                  <a:pt x="0" y="6897756"/>
                </a:lnTo>
                <a:lnTo>
                  <a:pt x="0" y="0"/>
                </a:lnTo>
                <a:close/>
              </a:path>
            </a:pathLst>
          </a:custGeom>
          <a:solidFill>
            <a:srgbClr val="75114A">
              <a:alpha val="6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19" name="Google Shape;19;p2"/>
          <p:cNvSpPr/>
          <p:nvPr/>
        </p:nvSpPr>
        <p:spPr>
          <a:xfrm>
            <a:off x="7164361" y="3977331"/>
            <a:ext cx="5027639" cy="1282148"/>
          </a:xfrm>
          <a:custGeom>
            <a:rect b="b" l="l" r="r" t="t"/>
            <a:pathLst>
              <a:path extrusionOk="0" h="1282148" w="5027639">
                <a:moveTo>
                  <a:pt x="0" y="0"/>
                </a:moveTo>
                <a:lnTo>
                  <a:pt x="5027639" y="0"/>
                </a:lnTo>
                <a:lnTo>
                  <a:pt x="5027639" y="1282148"/>
                </a:lnTo>
                <a:lnTo>
                  <a:pt x="357809" y="1282148"/>
                </a:lnTo>
                <a:lnTo>
                  <a:pt x="0" y="0"/>
                </a:lnTo>
                <a:close/>
              </a:path>
            </a:pathLst>
          </a:custGeom>
          <a:solidFill>
            <a:srgbClr val="0C0C0C">
              <a:alpha val="6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20" name="Google Shape;20;p2"/>
          <p:cNvSpPr txBox="1"/>
          <p:nvPr/>
        </p:nvSpPr>
        <p:spPr>
          <a:xfrm>
            <a:off x="7626037" y="-1239550"/>
            <a:ext cx="4104300" cy="47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500"/>
              <a:buFont typeface="Arial"/>
              <a:buNone/>
            </a:pPr>
            <a:r>
              <a:rPr b="0" i="0" lang="en-IE" sz="2500" u="none" cap="none" strike="noStrike">
                <a:solidFill>
                  <a:schemeClr val="lt1"/>
                </a:solidFill>
                <a:latin typeface="Garamond"/>
                <a:ea typeface="Garamond"/>
                <a:cs typeface="Garamond"/>
                <a:sym typeface="Garamond"/>
              </a:rPr>
              <a:t>Sub text</a:t>
            </a:r>
            <a:endParaRPr b="0" i="0" sz="1400" u="none" cap="none" strike="noStrike">
              <a:solidFill>
                <a:srgbClr val="000000"/>
              </a:solidFill>
              <a:latin typeface="Arial"/>
              <a:ea typeface="Arial"/>
              <a:cs typeface="Arial"/>
              <a:sym typeface="Arial"/>
            </a:endParaRPr>
          </a:p>
        </p:txBody>
      </p:sp>
      <p:sp>
        <p:nvSpPr>
          <p:cNvPr id="21" name="Google Shape;21;p2"/>
          <p:cNvSpPr txBox="1"/>
          <p:nvPr>
            <p:ph type="ctrTitle"/>
          </p:nvPr>
        </p:nvSpPr>
        <p:spPr>
          <a:xfrm>
            <a:off x="695501" y="3102474"/>
            <a:ext cx="5162100" cy="26520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D9C49F"/>
              </a:buClr>
              <a:buSzPts val="7000"/>
              <a:buFont typeface="Garamond"/>
              <a:buNone/>
              <a:defRPr b="1" i="0" sz="7000" u="none" cap="none" strike="noStrike">
                <a:solidFill>
                  <a:srgbClr val="D9C49F"/>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 name="Google Shape;22;p2"/>
          <p:cNvSpPr txBox="1"/>
          <p:nvPr>
            <p:ph idx="1" type="subTitle"/>
          </p:nvPr>
        </p:nvSpPr>
        <p:spPr>
          <a:xfrm>
            <a:off x="7752523" y="4107533"/>
            <a:ext cx="4189200" cy="10212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1000"/>
              </a:spcBef>
              <a:spcAft>
                <a:spcPts val="0"/>
              </a:spcAft>
              <a:buClr>
                <a:schemeClr val="lt1"/>
              </a:buClr>
              <a:buSzPts val="2400"/>
              <a:buFont typeface="Arial"/>
              <a:buNone/>
              <a:defRPr b="0" i="0" sz="2400" u="none" cap="none" strike="noStrike">
                <a:solidFill>
                  <a:schemeClr val="lt1"/>
                </a:solidFill>
                <a:latin typeface="Garamond"/>
                <a:ea typeface="Garamond"/>
                <a:cs typeface="Garamond"/>
                <a:sym typeface="Garamond"/>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Garamond"/>
                <a:ea typeface="Garamond"/>
                <a:cs typeface="Garamond"/>
                <a:sym typeface="Garamond"/>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Garamond"/>
                <a:ea typeface="Garamond"/>
                <a:cs typeface="Garamond"/>
                <a:sym typeface="Garamond"/>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9pPr>
          </a:lstStyle>
          <a:p/>
        </p:txBody>
      </p:sp>
      <p:sp>
        <p:nvSpPr>
          <p:cNvPr id="23" name="Google Shape;23;p2"/>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24" name="Google Shape;24;p2"/>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25" name="Google Shape;25;p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E"/>
              <a:t>‹#›</a:t>
            </a:fld>
            <a:endParaRPr/>
          </a:p>
        </p:txBody>
      </p:sp>
      <p:pic>
        <p:nvPicPr>
          <p:cNvPr id="26" name="Google Shape;26;p2"/>
          <p:cNvPicPr preferRelativeResize="0"/>
          <p:nvPr/>
        </p:nvPicPr>
        <p:blipFill rotWithShape="1">
          <a:blip r:embed="rId3">
            <a:alphaModFix/>
          </a:blip>
          <a:srcRect b="0" l="0" r="0" t="0"/>
          <a:stretch/>
        </p:blipFill>
        <p:spPr>
          <a:xfrm>
            <a:off x="404425" y="521244"/>
            <a:ext cx="4114801" cy="10187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208" name="Shape 208"/>
        <p:cNvGrpSpPr/>
        <p:nvPr/>
      </p:nvGrpSpPr>
      <p:grpSpPr>
        <a:xfrm>
          <a:off x="0" y="0"/>
          <a:ext cx="0" cy="0"/>
          <a:chOff x="0" y="0"/>
          <a:chExt cx="0" cy="0"/>
        </a:xfrm>
      </p:grpSpPr>
      <p:pic>
        <p:nvPicPr>
          <p:cNvPr id="209" name="Google Shape;209;p11"/>
          <p:cNvPicPr preferRelativeResize="0"/>
          <p:nvPr/>
        </p:nvPicPr>
        <p:blipFill rotWithShape="1">
          <a:blip r:embed="rId2">
            <a:alphaModFix/>
          </a:blip>
          <a:srcRect b="0" l="0" r="0" t="0"/>
          <a:stretch/>
        </p:blipFill>
        <p:spPr>
          <a:xfrm>
            <a:off x="-17344" y="-99182"/>
            <a:ext cx="12209343" cy="6957182"/>
          </a:xfrm>
          <a:prstGeom prst="rect">
            <a:avLst/>
          </a:prstGeom>
          <a:noFill/>
          <a:ln>
            <a:noFill/>
          </a:ln>
        </p:spPr>
      </p:pic>
      <p:sp>
        <p:nvSpPr>
          <p:cNvPr id="210" name="Google Shape;210;p11"/>
          <p:cNvSpPr/>
          <p:nvPr/>
        </p:nvSpPr>
        <p:spPr>
          <a:xfrm>
            <a:off x="441346" y="386807"/>
            <a:ext cx="4506300" cy="4724100"/>
          </a:xfrm>
          <a:prstGeom prst="rect">
            <a:avLst/>
          </a:prstGeom>
          <a:solidFill>
            <a:srgbClr val="75114A">
              <a:alpha val="6823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211" name="Google Shape;211;p11"/>
          <p:cNvSpPr/>
          <p:nvPr/>
        </p:nvSpPr>
        <p:spPr>
          <a:xfrm>
            <a:off x="2887677" y="5972158"/>
            <a:ext cx="674128" cy="620798"/>
          </a:xfrm>
          <a:custGeom>
            <a:rect b="b" l="l" r="r" t="t"/>
            <a:pathLst>
              <a:path extrusionOk="0" h="6897756" w="1426725">
                <a:moveTo>
                  <a:pt x="0" y="0"/>
                </a:moveTo>
                <a:lnTo>
                  <a:pt x="435484" y="0"/>
                </a:lnTo>
                <a:lnTo>
                  <a:pt x="1426725" y="6897756"/>
                </a:lnTo>
                <a:lnTo>
                  <a:pt x="998924" y="6890072"/>
                </a:lnTo>
                <a:lnTo>
                  <a:pt x="0" y="0"/>
                </a:lnTo>
                <a:close/>
              </a:path>
            </a:pathLst>
          </a:custGeom>
          <a:solidFill>
            <a:srgbClr val="D9C49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212" name="Google Shape;212;p11"/>
          <p:cNvSpPr/>
          <p:nvPr/>
        </p:nvSpPr>
        <p:spPr>
          <a:xfrm>
            <a:off x="-8074" y="5972159"/>
            <a:ext cx="3371092" cy="660616"/>
          </a:xfrm>
          <a:custGeom>
            <a:rect b="b" l="l" r="r" t="t"/>
            <a:pathLst>
              <a:path extrusionOk="0" h="7340175" w="7134587">
                <a:moveTo>
                  <a:pt x="4802" y="198195"/>
                </a:moveTo>
                <a:lnTo>
                  <a:pt x="6143346" y="0"/>
                </a:lnTo>
                <a:lnTo>
                  <a:pt x="7134587" y="6897756"/>
                </a:lnTo>
                <a:lnTo>
                  <a:pt x="493" y="7340175"/>
                </a:lnTo>
                <a:cubicBezTo>
                  <a:pt x="-2266" y="5025580"/>
                  <a:pt x="7561" y="2512790"/>
                  <a:pt x="4802" y="198195"/>
                </a:cubicBezTo>
                <a:close/>
              </a:path>
            </a:pathLst>
          </a:custGeom>
          <a:solidFill>
            <a:srgbClr val="75114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213" name="Google Shape;213;p11"/>
          <p:cNvSpPr/>
          <p:nvPr/>
        </p:nvSpPr>
        <p:spPr>
          <a:xfrm rot="10800000">
            <a:off x="3187071" y="5956678"/>
            <a:ext cx="9038769" cy="620799"/>
          </a:xfrm>
          <a:custGeom>
            <a:rect b="b" l="l" r="r" t="t"/>
            <a:pathLst>
              <a:path extrusionOk="0" h="6897768" w="19129670">
                <a:moveTo>
                  <a:pt x="23" y="0"/>
                </a:moveTo>
                <a:lnTo>
                  <a:pt x="18138429" y="12"/>
                </a:lnTo>
                <a:lnTo>
                  <a:pt x="19129670" y="6897768"/>
                </a:lnTo>
                <a:lnTo>
                  <a:pt x="58804" y="6587497"/>
                </a:lnTo>
                <a:cubicBezTo>
                  <a:pt x="60183" y="4303588"/>
                  <a:pt x="-1356" y="2283909"/>
                  <a:pt x="23" y="0"/>
                </a:cubicBezTo>
                <a:close/>
              </a:path>
            </a:pathLst>
          </a:custGeom>
          <a:solidFill>
            <a:srgbClr val="D8D8D8">
              <a:alpha val="6039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214" name="Google Shape;214;p11"/>
          <p:cNvSpPr txBox="1"/>
          <p:nvPr>
            <p:ph type="ctrTitle"/>
          </p:nvPr>
        </p:nvSpPr>
        <p:spPr>
          <a:xfrm>
            <a:off x="720934" y="434781"/>
            <a:ext cx="4048800" cy="20715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lt1"/>
              </a:buClr>
              <a:buSzPts val="6600"/>
              <a:buFont typeface="Calibri"/>
              <a:buNone/>
              <a:defRPr b="0" i="0" sz="6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5" name="Google Shape;215;p11"/>
          <p:cNvSpPr txBox="1"/>
          <p:nvPr>
            <p:ph idx="1" type="subTitle"/>
          </p:nvPr>
        </p:nvSpPr>
        <p:spPr>
          <a:xfrm>
            <a:off x="720934" y="2838917"/>
            <a:ext cx="4048800" cy="19638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1000"/>
              </a:spcBef>
              <a:spcAft>
                <a:spcPts val="0"/>
              </a:spcAft>
              <a:buClr>
                <a:schemeClr val="lt1"/>
              </a:buClr>
              <a:buSzPts val="2400"/>
              <a:buFont typeface="Arial"/>
              <a:buNone/>
              <a:defRPr b="0" i="0" sz="2400" u="none" cap="none" strike="noStrike">
                <a:solidFill>
                  <a:schemeClr val="lt1"/>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Garamond"/>
                <a:ea typeface="Garamond"/>
                <a:cs typeface="Garamond"/>
                <a:sym typeface="Garamond"/>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Garamond"/>
                <a:ea typeface="Garamond"/>
                <a:cs typeface="Garamond"/>
                <a:sym typeface="Garamond"/>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9pPr>
          </a:lstStyle>
          <a:p/>
        </p:txBody>
      </p:sp>
      <p:sp>
        <p:nvSpPr>
          <p:cNvPr id="216" name="Google Shape;216;p11"/>
          <p:cNvSpPr txBox="1"/>
          <p:nvPr>
            <p:ph idx="10" type="dt"/>
          </p:nvPr>
        </p:nvSpPr>
        <p:spPr>
          <a:xfrm>
            <a:off x="3670465" y="6118555"/>
            <a:ext cx="27432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1"/>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217" name="Google Shape;217;p11"/>
          <p:cNvSpPr txBox="1"/>
          <p:nvPr>
            <p:ph idx="11" type="ftr"/>
          </p:nvPr>
        </p:nvSpPr>
        <p:spPr>
          <a:xfrm>
            <a:off x="7771263" y="6118554"/>
            <a:ext cx="4114800" cy="3651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lt1"/>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pic>
        <p:nvPicPr>
          <p:cNvPr id="218" name="Google Shape;218;p11"/>
          <p:cNvPicPr preferRelativeResize="0"/>
          <p:nvPr/>
        </p:nvPicPr>
        <p:blipFill rotWithShape="1">
          <a:blip r:embed="rId3">
            <a:alphaModFix/>
          </a:blip>
          <a:srcRect b="0" l="0" r="0" t="0"/>
          <a:stretch/>
        </p:blipFill>
        <p:spPr>
          <a:xfrm>
            <a:off x="260825" y="6113471"/>
            <a:ext cx="1474802" cy="3651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Slide - Content &amp; Picture">
  <p:cSld name="Text Slide - Content &amp; Picture">
    <p:spTree>
      <p:nvGrpSpPr>
        <p:cNvPr id="219" name="Shape 219"/>
        <p:cNvGrpSpPr/>
        <p:nvPr/>
      </p:nvGrpSpPr>
      <p:grpSpPr>
        <a:xfrm>
          <a:off x="0" y="0"/>
          <a:ext cx="0" cy="0"/>
          <a:chOff x="0" y="0"/>
          <a:chExt cx="0" cy="0"/>
        </a:xfrm>
      </p:grpSpPr>
      <p:sp>
        <p:nvSpPr>
          <p:cNvPr id="220" name="Google Shape;220;p12"/>
          <p:cNvSpPr txBox="1"/>
          <p:nvPr>
            <p:ph type="title"/>
          </p:nvPr>
        </p:nvSpPr>
        <p:spPr>
          <a:xfrm>
            <a:off x="838200" y="365125"/>
            <a:ext cx="5181600" cy="13257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75114A"/>
              </a:buClr>
              <a:buSzPts val="4400"/>
              <a:buFont typeface="Calibri"/>
              <a:buNone/>
              <a:defRPr b="0" i="0" sz="4400" u="none" cap="none" strike="noStrike">
                <a:solidFill>
                  <a:srgbClr val="75114A"/>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1" name="Google Shape;221;p12"/>
          <p:cNvSpPr txBox="1"/>
          <p:nvPr>
            <p:ph idx="1" type="body"/>
          </p:nvPr>
        </p:nvSpPr>
        <p:spPr>
          <a:xfrm>
            <a:off x="838200" y="1825625"/>
            <a:ext cx="5181600" cy="39804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rgbClr val="3F3F3F"/>
              </a:buClr>
              <a:buSzPts val="2800"/>
              <a:buFont typeface="Arial"/>
              <a:buChar char="•"/>
              <a:defRPr b="0" i="0" sz="2800" u="none" cap="none" strike="noStrike">
                <a:solidFill>
                  <a:srgbClr val="3F3F3F"/>
                </a:solidFill>
                <a:latin typeface="Calibri"/>
                <a:ea typeface="Calibri"/>
                <a:cs typeface="Calibri"/>
                <a:sym typeface="Calibri"/>
              </a:defRPr>
            </a:lvl1pPr>
            <a:lvl2pPr indent="-381000" lvl="1" marL="914400" marR="0" rtl="0" algn="l">
              <a:lnSpc>
                <a:spcPct val="90000"/>
              </a:lnSpc>
              <a:spcBef>
                <a:spcPts val="500"/>
              </a:spcBef>
              <a:spcAft>
                <a:spcPts val="0"/>
              </a:spcAft>
              <a:buClr>
                <a:srgbClr val="3F3F3F"/>
              </a:buClr>
              <a:buSzPts val="2400"/>
              <a:buFont typeface="Arial"/>
              <a:buChar char="•"/>
              <a:defRPr b="0" i="0" sz="2400" u="none" cap="none" strike="noStrike">
                <a:solidFill>
                  <a:srgbClr val="3F3F3F"/>
                </a:solidFill>
                <a:latin typeface="Calibri"/>
                <a:ea typeface="Calibri"/>
                <a:cs typeface="Calibri"/>
                <a:sym typeface="Calibri"/>
              </a:defRPr>
            </a:lvl2pPr>
            <a:lvl3pPr indent="-355600" lvl="2" marL="1371600" marR="0" rtl="0" algn="l">
              <a:lnSpc>
                <a:spcPct val="90000"/>
              </a:lnSpc>
              <a:spcBef>
                <a:spcPts val="500"/>
              </a:spcBef>
              <a:spcAft>
                <a:spcPts val="0"/>
              </a:spcAft>
              <a:buClr>
                <a:srgbClr val="3F3F3F"/>
              </a:buClr>
              <a:buSzPts val="2000"/>
              <a:buFont typeface="Arial"/>
              <a:buChar char="•"/>
              <a:defRPr b="0" i="0" sz="2000" u="none" cap="none" strike="noStrike">
                <a:solidFill>
                  <a:srgbClr val="3F3F3F"/>
                </a:solidFill>
                <a:latin typeface="Calibri"/>
                <a:ea typeface="Calibri"/>
                <a:cs typeface="Calibri"/>
                <a:sym typeface="Calibri"/>
              </a:defRPr>
            </a:lvl3pPr>
            <a:lvl4pPr indent="-342900" lvl="3" marL="1828800" marR="0" rtl="0" algn="l">
              <a:lnSpc>
                <a:spcPct val="90000"/>
              </a:lnSpc>
              <a:spcBef>
                <a:spcPts val="500"/>
              </a:spcBef>
              <a:spcAft>
                <a:spcPts val="0"/>
              </a:spcAft>
              <a:buClr>
                <a:srgbClr val="3F3F3F"/>
              </a:buClr>
              <a:buSzPts val="1800"/>
              <a:buFont typeface="Arial"/>
              <a:buChar char="•"/>
              <a:defRPr b="0" i="0" sz="1800" u="none" cap="none" strike="noStrike">
                <a:solidFill>
                  <a:srgbClr val="3F3F3F"/>
                </a:solidFill>
                <a:latin typeface="Calibri"/>
                <a:ea typeface="Calibri"/>
                <a:cs typeface="Calibri"/>
                <a:sym typeface="Calibri"/>
              </a:defRPr>
            </a:lvl4pPr>
            <a:lvl5pPr indent="-342900" lvl="4" marL="2286000" marR="0" rtl="0" algn="l">
              <a:lnSpc>
                <a:spcPct val="90000"/>
              </a:lnSpc>
              <a:spcBef>
                <a:spcPts val="500"/>
              </a:spcBef>
              <a:spcAft>
                <a:spcPts val="0"/>
              </a:spcAft>
              <a:buClr>
                <a:srgbClr val="3F3F3F"/>
              </a:buClr>
              <a:buSzPts val="1800"/>
              <a:buFont typeface="Arial"/>
              <a:buChar char="•"/>
              <a:defRPr b="0" i="0" sz="1800" u="none" cap="none" strike="noStrike">
                <a:solidFill>
                  <a:srgbClr val="3F3F3F"/>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9pPr>
          </a:lstStyle>
          <a:p/>
        </p:txBody>
      </p:sp>
      <p:sp>
        <p:nvSpPr>
          <p:cNvPr id="222" name="Google Shape;222;p12"/>
          <p:cNvSpPr/>
          <p:nvPr/>
        </p:nvSpPr>
        <p:spPr>
          <a:xfrm>
            <a:off x="2887677" y="5972158"/>
            <a:ext cx="674128" cy="620798"/>
          </a:xfrm>
          <a:custGeom>
            <a:rect b="b" l="l" r="r" t="t"/>
            <a:pathLst>
              <a:path extrusionOk="0" h="6897756" w="1426725">
                <a:moveTo>
                  <a:pt x="0" y="0"/>
                </a:moveTo>
                <a:lnTo>
                  <a:pt x="435484" y="0"/>
                </a:lnTo>
                <a:lnTo>
                  <a:pt x="1426725" y="6897756"/>
                </a:lnTo>
                <a:lnTo>
                  <a:pt x="998924" y="6890072"/>
                </a:lnTo>
                <a:lnTo>
                  <a:pt x="0" y="0"/>
                </a:lnTo>
                <a:close/>
              </a:path>
            </a:pathLst>
          </a:custGeom>
          <a:solidFill>
            <a:srgbClr val="D9C49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223" name="Google Shape;223;p12"/>
          <p:cNvSpPr/>
          <p:nvPr/>
        </p:nvSpPr>
        <p:spPr>
          <a:xfrm>
            <a:off x="-8074" y="5972159"/>
            <a:ext cx="3371092" cy="660616"/>
          </a:xfrm>
          <a:custGeom>
            <a:rect b="b" l="l" r="r" t="t"/>
            <a:pathLst>
              <a:path extrusionOk="0" h="7340175" w="7134587">
                <a:moveTo>
                  <a:pt x="4802" y="198195"/>
                </a:moveTo>
                <a:lnTo>
                  <a:pt x="6143346" y="0"/>
                </a:lnTo>
                <a:lnTo>
                  <a:pt x="7134587" y="6897756"/>
                </a:lnTo>
                <a:lnTo>
                  <a:pt x="493" y="7340175"/>
                </a:lnTo>
                <a:cubicBezTo>
                  <a:pt x="-2266" y="5025580"/>
                  <a:pt x="7561" y="2512790"/>
                  <a:pt x="4802" y="198195"/>
                </a:cubicBezTo>
                <a:close/>
              </a:path>
            </a:pathLst>
          </a:custGeom>
          <a:solidFill>
            <a:srgbClr val="75114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224" name="Google Shape;224;p12"/>
          <p:cNvSpPr/>
          <p:nvPr/>
        </p:nvSpPr>
        <p:spPr>
          <a:xfrm rot="10800000">
            <a:off x="3187071" y="5956678"/>
            <a:ext cx="9038769" cy="620799"/>
          </a:xfrm>
          <a:custGeom>
            <a:rect b="b" l="l" r="r" t="t"/>
            <a:pathLst>
              <a:path extrusionOk="0" h="6897768" w="19129670">
                <a:moveTo>
                  <a:pt x="23" y="0"/>
                </a:moveTo>
                <a:lnTo>
                  <a:pt x="18138429" y="12"/>
                </a:lnTo>
                <a:lnTo>
                  <a:pt x="19129670" y="6897768"/>
                </a:lnTo>
                <a:lnTo>
                  <a:pt x="58804" y="6587497"/>
                </a:lnTo>
                <a:cubicBezTo>
                  <a:pt x="60183" y="4303588"/>
                  <a:pt x="-1356" y="2283909"/>
                  <a:pt x="23" y="0"/>
                </a:cubicBezTo>
                <a:close/>
              </a:path>
            </a:pathLst>
          </a:cu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225" name="Google Shape;225;p12"/>
          <p:cNvSpPr txBox="1"/>
          <p:nvPr>
            <p:ph idx="11" type="ftr"/>
          </p:nvPr>
        </p:nvSpPr>
        <p:spPr>
          <a:xfrm>
            <a:off x="7239000" y="6113463"/>
            <a:ext cx="4114800" cy="3651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600" u="none" cap="none" strike="noStrike">
                <a:solidFill>
                  <a:srgbClr val="595959"/>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226" name="Google Shape;226;p12"/>
          <p:cNvSpPr txBox="1"/>
          <p:nvPr>
            <p:ph idx="10" type="dt"/>
          </p:nvPr>
        </p:nvSpPr>
        <p:spPr>
          <a:xfrm>
            <a:off x="3789598" y="6094049"/>
            <a:ext cx="10893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595959"/>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pic>
        <p:nvPicPr>
          <p:cNvPr id="227" name="Google Shape;227;p12"/>
          <p:cNvPicPr preferRelativeResize="0"/>
          <p:nvPr/>
        </p:nvPicPr>
        <p:blipFill rotWithShape="1">
          <a:blip r:embed="rId2">
            <a:alphaModFix/>
          </a:blip>
          <a:srcRect b="0" l="0" r="0" t="0"/>
          <a:stretch/>
        </p:blipFill>
        <p:spPr>
          <a:xfrm>
            <a:off x="260825" y="6113471"/>
            <a:ext cx="1474802" cy="3651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8" name="Shape 228"/>
        <p:cNvGrpSpPr/>
        <p:nvPr/>
      </p:nvGrpSpPr>
      <p:grpSpPr>
        <a:xfrm>
          <a:off x="0" y="0"/>
          <a:ext cx="0" cy="0"/>
          <a:chOff x="0" y="0"/>
          <a:chExt cx="0" cy="0"/>
        </a:xfrm>
      </p:grpSpPr>
      <p:sp>
        <p:nvSpPr>
          <p:cNvPr id="229" name="Google Shape;229;p13"/>
          <p:cNvSpPr txBox="1"/>
          <p:nvPr>
            <p:ph type="title"/>
          </p:nvPr>
        </p:nvSpPr>
        <p:spPr>
          <a:xfrm>
            <a:off x="838200" y="365125"/>
            <a:ext cx="10515600" cy="13257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4400"/>
              <a:buFont typeface="Garamond"/>
              <a:buNone/>
              <a:defRPr b="0" i="0" sz="4400" u="none" cap="none" strike="noStrike">
                <a:solidFill>
                  <a:schemeClr val="dk1"/>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30" name="Google Shape;230;p13"/>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231" name="Google Shape;231;p13"/>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Slide 1" type="obj">
  <p:cSld name="OBJECT">
    <p:spTree>
      <p:nvGrpSpPr>
        <p:cNvPr id="27" name="Shape 27"/>
        <p:cNvGrpSpPr/>
        <p:nvPr/>
      </p:nvGrpSpPr>
      <p:grpSpPr>
        <a:xfrm>
          <a:off x="0" y="0"/>
          <a:ext cx="0" cy="0"/>
          <a:chOff x="0" y="0"/>
          <a:chExt cx="0" cy="0"/>
        </a:xfrm>
      </p:grpSpPr>
      <p:sp>
        <p:nvSpPr>
          <p:cNvPr id="28" name="Google Shape;28;p3"/>
          <p:cNvSpPr/>
          <p:nvPr/>
        </p:nvSpPr>
        <p:spPr>
          <a:xfrm>
            <a:off x="2887677" y="5972158"/>
            <a:ext cx="674128" cy="620798"/>
          </a:xfrm>
          <a:custGeom>
            <a:rect b="b" l="l" r="r" t="t"/>
            <a:pathLst>
              <a:path extrusionOk="0" h="6897756" w="1426725">
                <a:moveTo>
                  <a:pt x="0" y="0"/>
                </a:moveTo>
                <a:lnTo>
                  <a:pt x="435484" y="0"/>
                </a:lnTo>
                <a:lnTo>
                  <a:pt x="1426725" y="6897756"/>
                </a:lnTo>
                <a:lnTo>
                  <a:pt x="998924" y="6890072"/>
                </a:lnTo>
                <a:lnTo>
                  <a:pt x="0" y="0"/>
                </a:lnTo>
                <a:close/>
              </a:path>
            </a:pathLst>
          </a:custGeom>
          <a:solidFill>
            <a:srgbClr val="D9C49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29" name="Google Shape;29;p3"/>
          <p:cNvSpPr/>
          <p:nvPr/>
        </p:nvSpPr>
        <p:spPr>
          <a:xfrm>
            <a:off x="-8074" y="5972159"/>
            <a:ext cx="3371092" cy="660616"/>
          </a:xfrm>
          <a:custGeom>
            <a:rect b="b" l="l" r="r" t="t"/>
            <a:pathLst>
              <a:path extrusionOk="0" h="7340175" w="7134587">
                <a:moveTo>
                  <a:pt x="4802" y="198195"/>
                </a:moveTo>
                <a:lnTo>
                  <a:pt x="6143346" y="0"/>
                </a:lnTo>
                <a:lnTo>
                  <a:pt x="7134587" y="6897756"/>
                </a:lnTo>
                <a:lnTo>
                  <a:pt x="493" y="7340175"/>
                </a:lnTo>
                <a:cubicBezTo>
                  <a:pt x="-2266" y="5025580"/>
                  <a:pt x="7561" y="2512790"/>
                  <a:pt x="4802" y="198195"/>
                </a:cubicBezTo>
                <a:close/>
              </a:path>
            </a:pathLst>
          </a:custGeom>
          <a:solidFill>
            <a:srgbClr val="75114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30" name="Google Shape;30;p3"/>
          <p:cNvSpPr/>
          <p:nvPr/>
        </p:nvSpPr>
        <p:spPr>
          <a:xfrm rot="10800000">
            <a:off x="3187071" y="5956678"/>
            <a:ext cx="9038769" cy="620799"/>
          </a:xfrm>
          <a:custGeom>
            <a:rect b="b" l="l" r="r" t="t"/>
            <a:pathLst>
              <a:path extrusionOk="0" h="6897768" w="19129670">
                <a:moveTo>
                  <a:pt x="23" y="0"/>
                </a:moveTo>
                <a:lnTo>
                  <a:pt x="18138429" y="12"/>
                </a:lnTo>
                <a:lnTo>
                  <a:pt x="19129670" y="6897768"/>
                </a:lnTo>
                <a:lnTo>
                  <a:pt x="58804" y="6587497"/>
                </a:lnTo>
                <a:cubicBezTo>
                  <a:pt x="60183" y="4303588"/>
                  <a:pt x="-1356" y="2283909"/>
                  <a:pt x="23" y="0"/>
                </a:cubicBezTo>
                <a:close/>
              </a:path>
            </a:pathLst>
          </a:cu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31" name="Google Shape;31;p3"/>
          <p:cNvSpPr txBox="1"/>
          <p:nvPr>
            <p:ph type="title"/>
          </p:nvPr>
        </p:nvSpPr>
        <p:spPr>
          <a:xfrm>
            <a:off x="838200" y="365125"/>
            <a:ext cx="10515600" cy="13257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75114A"/>
              </a:buClr>
              <a:buSzPts val="4400"/>
              <a:buFont typeface="Calibri"/>
              <a:buNone/>
              <a:defRPr b="0" i="0" sz="4400" u="none" cap="none" strike="noStrike">
                <a:solidFill>
                  <a:srgbClr val="75114A"/>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2" name="Google Shape;32;p3"/>
          <p:cNvSpPr txBox="1"/>
          <p:nvPr>
            <p:ph idx="1" type="body"/>
          </p:nvPr>
        </p:nvSpPr>
        <p:spPr>
          <a:xfrm>
            <a:off x="838200" y="1825625"/>
            <a:ext cx="10515600" cy="38133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rgbClr val="3F3F3F"/>
              </a:buClr>
              <a:buSzPts val="2800"/>
              <a:buFont typeface="Arial"/>
              <a:buChar char="•"/>
              <a:defRPr b="0" i="0" sz="2800" u="none" cap="none" strike="noStrike">
                <a:solidFill>
                  <a:srgbClr val="3F3F3F"/>
                </a:solidFill>
                <a:latin typeface="Calibri"/>
                <a:ea typeface="Calibri"/>
                <a:cs typeface="Calibri"/>
                <a:sym typeface="Calibri"/>
              </a:defRPr>
            </a:lvl1pPr>
            <a:lvl2pPr indent="-381000" lvl="1" marL="914400" marR="0" rtl="0" algn="l">
              <a:lnSpc>
                <a:spcPct val="90000"/>
              </a:lnSpc>
              <a:spcBef>
                <a:spcPts val="500"/>
              </a:spcBef>
              <a:spcAft>
                <a:spcPts val="0"/>
              </a:spcAft>
              <a:buClr>
                <a:srgbClr val="3F3F3F"/>
              </a:buClr>
              <a:buSzPts val="2400"/>
              <a:buFont typeface="Arial"/>
              <a:buChar char="•"/>
              <a:defRPr b="0" i="0" sz="2400" u="none" cap="none" strike="noStrike">
                <a:solidFill>
                  <a:srgbClr val="3F3F3F"/>
                </a:solidFill>
                <a:latin typeface="Calibri"/>
                <a:ea typeface="Calibri"/>
                <a:cs typeface="Calibri"/>
                <a:sym typeface="Calibri"/>
              </a:defRPr>
            </a:lvl2pPr>
            <a:lvl3pPr indent="-355600" lvl="2" marL="1371600" marR="0" rtl="0" algn="l">
              <a:lnSpc>
                <a:spcPct val="90000"/>
              </a:lnSpc>
              <a:spcBef>
                <a:spcPts val="500"/>
              </a:spcBef>
              <a:spcAft>
                <a:spcPts val="0"/>
              </a:spcAft>
              <a:buClr>
                <a:srgbClr val="3F3F3F"/>
              </a:buClr>
              <a:buSzPts val="2000"/>
              <a:buFont typeface="Arial"/>
              <a:buChar char="•"/>
              <a:defRPr b="0" i="0" sz="2000" u="none" cap="none" strike="noStrike">
                <a:solidFill>
                  <a:srgbClr val="3F3F3F"/>
                </a:solidFill>
                <a:latin typeface="Calibri"/>
                <a:ea typeface="Calibri"/>
                <a:cs typeface="Calibri"/>
                <a:sym typeface="Calibri"/>
              </a:defRPr>
            </a:lvl3pPr>
            <a:lvl4pPr indent="-342900" lvl="3" marL="1828800" marR="0" rtl="0" algn="l">
              <a:lnSpc>
                <a:spcPct val="90000"/>
              </a:lnSpc>
              <a:spcBef>
                <a:spcPts val="500"/>
              </a:spcBef>
              <a:spcAft>
                <a:spcPts val="0"/>
              </a:spcAft>
              <a:buClr>
                <a:srgbClr val="3F3F3F"/>
              </a:buClr>
              <a:buSzPts val="1800"/>
              <a:buFont typeface="Arial"/>
              <a:buChar char="•"/>
              <a:defRPr b="0" i="0" sz="1800" u="none" cap="none" strike="noStrike">
                <a:solidFill>
                  <a:srgbClr val="3F3F3F"/>
                </a:solidFill>
                <a:latin typeface="Calibri"/>
                <a:ea typeface="Calibri"/>
                <a:cs typeface="Calibri"/>
                <a:sym typeface="Calibri"/>
              </a:defRPr>
            </a:lvl4pPr>
            <a:lvl5pPr indent="-342900" lvl="4" marL="2286000" marR="0" rtl="0" algn="l">
              <a:lnSpc>
                <a:spcPct val="90000"/>
              </a:lnSpc>
              <a:spcBef>
                <a:spcPts val="500"/>
              </a:spcBef>
              <a:spcAft>
                <a:spcPts val="0"/>
              </a:spcAft>
              <a:buClr>
                <a:srgbClr val="3F3F3F"/>
              </a:buClr>
              <a:buSzPts val="1800"/>
              <a:buFont typeface="Arial"/>
              <a:buChar char="•"/>
              <a:defRPr b="0" i="0" sz="1800" u="none" cap="none" strike="noStrike">
                <a:solidFill>
                  <a:srgbClr val="3F3F3F"/>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9pPr>
          </a:lstStyle>
          <a:p/>
        </p:txBody>
      </p:sp>
      <p:sp>
        <p:nvSpPr>
          <p:cNvPr id="33" name="Google Shape;33;p3"/>
          <p:cNvSpPr txBox="1"/>
          <p:nvPr>
            <p:ph idx="11" type="ftr"/>
          </p:nvPr>
        </p:nvSpPr>
        <p:spPr>
          <a:xfrm>
            <a:off x="7239000" y="6113463"/>
            <a:ext cx="4114800" cy="3651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600" u="none" cap="none" strike="noStrike">
                <a:solidFill>
                  <a:srgbClr val="595959"/>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34" name="Google Shape;34;p3"/>
          <p:cNvSpPr txBox="1"/>
          <p:nvPr>
            <p:ph idx="10" type="dt"/>
          </p:nvPr>
        </p:nvSpPr>
        <p:spPr>
          <a:xfrm>
            <a:off x="3789598" y="6094049"/>
            <a:ext cx="10893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595959"/>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pic>
        <p:nvPicPr>
          <p:cNvPr id="35" name="Google Shape;35;p3"/>
          <p:cNvPicPr preferRelativeResize="0"/>
          <p:nvPr/>
        </p:nvPicPr>
        <p:blipFill rotWithShape="1">
          <a:blip r:embed="rId2">
            <a:alphaModFix/>
          </a:blip>
          <a:srcRect b="0" l="0" r="0" t="0"/>
          <a:stretch/>
        </p:blipFill>
        <p:spPr>
          <a:xfrm>
            <a:off x="260825" y="6113471"/>
            <a:ext cx="1474802" cy="3651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2B">
  <p:cSld name="Divider Slide 2B">
    <p:spTree>
      <p:nvGrpSpPr>
        <p:cNvPr id="36" name="Shape 36"/>
        <p:cNvGrpSpPr/>
        <p:nvPr/>
      </p:nvGrpSpPr>
      <p:grpSpPr>
        <a:xfrm>
          <a:off x="0" y="0"/>
          <a:ext cx="0" cy="0"/>
          <a:chOff x="0" y="0"/>
          <a:chExt cx="0" cy="0"/>
        </a:xfrm>
      </p:grpSpPr>
      <p:pic>
        <p:nvPicPr>
          <p:cNvPr id="37" name="Google Shape;37;p4"/>
          <p:cNvPicPr preferRelativeResize="0"/>
          <p:nvPr/>
        </p:nvPicPr>
        <p:blipFill rotWithShape="1">
          <a:blip r:embed="rId2">
            <a:alphaModFix/>
          </a:blip>
          <a:srcRect b="0" l="0" r="0" t="0"/>
          <a:stretch/>
        </p:blipFill>
        <p:spPr>
          <a:xfrm>
            <a:off x="-13252" y="0"/>
            <a:ext cx="12205252" cy="6897755"/>
          </a:xfrm>
          <a:prstGeom prst="rect">
            <a:avLst/>
          </a:prstGeom>
          <a:noFill/>
          <a:ln>
            <a:noFill/>
          </a:ln>
        </p:spPr>
      </p:pic>
      <p:sp>
        <p:nvSpPr>
          <p:cNvPr id="38" name="Google Shape;38;p4"/>
          <p:cNvSpPr/>
          <p:nvPr/>
        </p:nvSpPr>
        <p:spPr>
          <a:xfrm>
            <a:off x="5770821" y="0"/>
            <a:ext cx="6421179" cy="6909258"/>
          </a:xfrm>
          <a:custGeom>
            <a:rect b="b" l="l" r="r" t="t"/>
            <a:pathLst>
              <a:path extrusionOk="0" h="6909258" w="6421179">
                <a:moveTo>
                  <a:pt x="0" y="0"/>
                </a:moveTo>
                <a:lnTo>
                  <a:pt x="6421179" y="0"/>
                </a:lnTo>
                <a:lnTo>
                  <a:pt x="6421179" y="6897756"/>
                </a:lnTo>
                <a:lnTo>
                  <a:pt x="994913" y="6909258"/>
                </a:lnTo>
                <a:lnTo>
                  <a:pt x="0" y="0"/>
                </a:lnTo>
                <a:close/>
              </a:path>
            </a:pathLst>
          </a:custGeom>
          <a:solidFill>
            <a:srgbClr val="75114A">
              <a:alpha val="7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39" name="Google Shape;39;p4"/>
          <p:cNvSpPr txBox="1"/>
          <p:nvPr/>
        </p:nvSpPr>
        <p:spPr>
          <a:xfrm>
            <a:off x="7626037" y="-1239550"/>
            <a:ext cx="4104300" cy="47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500"/>
              <a:buFont typeface="Arial"/>
              <a:buNone/>
            </a:pPr>
            <a:r>
              <a:rPr b="0" i="0" lang="en-IE" sz="2500" u="none" cap="none" strike="noStrike">
                <a:solidFill>
                  <a:schemeClr val="lt1"/>
                </a:solidFill>
                <a:latin typeface="Garamond"/>
                <a:ea typeface="Garamond"/>
                <a:cs typeface="Garamond"/>
                <a:sym typeface="Garamond"/>
              </a:rPr>
              <a:t>Sub text</a:t>
            </a:r>
            <a:endParaRPr b="0" i="0" sz="1400" u="none" cap="none" strike="noStrike">
              <a:solidFill>
                <a:srgbClr val="000000"/>
              </a:solidFill>
              <a:latin typeface="Arial"/>
              <a:ea typeface="Arial"/>
              <a:cs typeface="Arial"/>
              <a:sym typeface="Arial"/>
            </a:endParaRPr>
          </a:p>
        </p:txBody>
      </p:sp>
      <p:sp>
        <p:nvSpPr>
          <p:cNvPr id="40" name="Google Shape;40;p4"/>
          <p:cNvSpPr txBox="1"/>
          <p:nvPr>
            <p:ph type="ctrTitle"/>
          </p:nvPr>
        </p:nvSpPr>
        <p:spPr>
          <a:xfrm>
            <a:off x="6779669" y="731126"/>
            <a:ext cx="5162100" cy="22089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lt1"/>
              </a:buClr>
              <a:buSzPts val="6600"/>
              <a:buFont typeface="Calibri"/>
              <a:buNone/>
              <a:defRPr b="0" i="0" sz="6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1" name="Google Shape;41;p4"/>
          <p:cNvSpPr txBox="1"/>
          <p:nvPr>
            <p:ph idx="1" type="subTitle"/>
          </p:nvPr>
        </p:nvSpPr>
        <p:spPr>
          <a:xfrm>
            <a:off x="6815555" y="3111500"/>
            <a:ext cx="5126100" cy="28701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1000"/>
              </a:spcBef>
              <a:spcAft>
                <a:spcPts val="0"/>
              </a:spcAft>
              <a:buClr>
                <a:schemeClr val="lt1"/>
              </a:buClr>
              <a:buSzPts val="3000"/>
              <a:buFont typeface="Arial"/>
              <a:buNone/>
              <a:defRPr b="0" i="0" sz="3000" u="none" cap="none" strike="noStrike">
                <a:solidFill>
                  <a:schemeClr val="lt1"/>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Garamond"/>
                <a:ea typeface="Garamond"/>
                <a:cs typeface="Garamond"/>
                <a:sym typeface="Garamond"/>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Garamond"/>
                <a:ea typeface="Garamond"/>
                <a:cs typeface="Garamond"/>
                <a:sym typeface="Garamond"/>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9pPr>
          </a:lstStyle>
          <a:p/>
        </p:txBody>
      </p:sp>
      <p:sp>
        <p:nvSpPr>
          <p:cNvPr id="42" name="Google Shape;42;p4"/>
          <p:cNvSpPr txBox="1"/>
          <p:nvPr>
            <p:ph idx="10" type="dt"/>
          </p:nvPr>
        </p:nvSpPr>
        <p:spPr>
          <a:xfrm>
            <a:off x="270643" y="6356350"/>
            <a:ext cx="27432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43" name="Google Shape;43;p4"/>
          <p:cNvSpPr txBox="1"/>
          <p:nvPr>
            <p:ph idx="11" type="ftr"/>
          </p:nvPr>
        </p:nvSpPr>
        <p:spPr>
          <a:xfrm>
            <a:off x="7826829" y="6361571"/>
            <a:ext cx="4114800" cy="3651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pic>
        <p:nvPicPr>
          <p:cNvPr id="44" name="Google Shape;44;p4"/>
          <p:cNvPicPr preferRelativeResize="0"/>
          <p:nvPr/>
        </p:nvPicPr>
        <p:blipFill>
          <a:blip r:embed="rId3">
            <a:alphaModFix/>
          </a:blip>
          <a:stretch>
            <a:fillRect/>
          </a:stretch>
        </p:blipFill>
        <p:spPr>
          <a:xfrm>
            <a:off x="404425" y="521244"/>
            <a:ext cx="4114801" cy="10187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1B">
  <p:cSld name="Divider Slide 1B">
    <p:spTree>
      <p:nvGrpSpPr>
        <p:cNvPr id="45" name="Shape 45"/>
        <p:cNvGrpSpPr/>
        <p:nvPr/>
      </p:nvGrpSpPr>
      <p:grpSpPr>
        <a:xfrm>
          <a:off x="0" y="0"/>
          <a:ext cx="0" cy="0"/>
          <a:chOff x="0" y="0"/>
          <a:chExt cx="0" cy="0"/>
        </a:xfrm>
      </p:grpSpPr>
      <p:pic>
        <p:nvPicPr>
          <p:cNvPr id="46" name="Google Shape;46;p5"/>
          <p:cNvPicPr preferRelativeResize="0"/>
          <p:nvPr/>
        </p:nvPicPr>
        <p:blipFill rotWithShape="1">
          <a:blip r:embed="rId2">
            <a:alphaModFix/>
          </a:blip>
          <a:srcRect b="15063" l="975" r="1080" t="1912"/>
          <a:stretch/>
        </p:blipFill>
        <p:spPr>
          <a:xfrm>
            <a:off x="-13253" y="0"/>
            <a:ext cx="12205255" cy="6897757"/>
          </a:xfrm>
          <a:prstGeom prst="rect">
            <a:avLst/>
          </a:prstGeom>
          <a:noFill/>
          <a:ln>
            <a:noFill/>
          </a:ln>
        </p:spPr>
      </p:pic>
      <p:pic>
        <p:nvPicPr>
          <p:cNvPr id="47" name="Google Shape;47;p5"/>
          <p:cNvPicPr preferRelativeResize="0"/>
          <p:nvPr/>
        </p:nvPicPr>
        <p:blipFill rotWithShape="1">
          <a:blip r:embed="rId3">
            <a:alphaModFix amt="38000"/>
          </a:blip>
          <a:srcRect b="2445" l="23094" r="-5157" t="38467"/>
          <a:stretch/>
        </p:blipFill>
        <p:spPr>
          <a:xfrm>
            <a:off x="-13254" y="1"/>
            <a:ext cx="8084129" cy="6897758"/>
          </a:xfrm>
          <a:prstGeom prst="rect">
            <a:avLst/>
          </a:prstGeom>
          <a:noFill/>
          <a:ln>
            <a:noFill/>
          </a:ln>
        </p:spPr>
      </p:pic>
      <p:sp>
        <p:nvSpPr>
          <p:cNvPr id="48" name="Google Shape;48;p5"/>
          <p:cNvSpPr/>
          <p:nvPr/>
        </p:nvSpPr>
        <p:spPr>
          <a:xfrm>
            <a:off x="5770821" y="0"/>
            <a:ext cx="6421179" cy="6909258"/>
          </a:xfrm>
          <a:custGeom>
            <a:rect b="b" l="l" r="r" t="t"/>
            <a:pathLst>
              <a:path extrusionOk="0" h="6909258" w="6421179">
                <a:moveTo>
                  <a:pt x="0" y="0"/>
                </a:moveTo>
                <a:lnTo>
                  <a:pt x="6421179" y="0"/>
                </a:lnTo>
                <a:lnTo>
                  <a:pt x="6421179" y="6897756"/>
                </a:lnTo>
                <a:lnTo>
                  <a:pt x="994913" y="6909258"/>
                </a:lnTo>
                <a:lnTo>
                  <a:pt x="0" y="0"/>
                </a:lnTo>
                <a:close/>
              </a:path>
            </a:pathLst>
          </a:custGeom>
          <a:solidFill>
            <a:srgbClr val="39818D">
              <a:alpha val="7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49" name="Google Shape;49;p5"/>
          <p:cNvSpPr txBox="1"/>
          <p:nvPr/>
        </p:nvSpPr>
        <p:spPr>
          <a:xfrm>
            <a:off x="7626037" y="-1239550"/>
            <a:ext cx="4104300" cy="47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500"/>
              <a:buFont typeface="Arial"/>
              <a:buNone/>
            </a:pPr>
            <a:r>
              <a:rPr b="0" i="0" lang="en-IE" sz="2500" u="none" cap="none" strike="noStrike">
                <a:solidFill>
                  <a:schemeClr val="lt1"/>
                </a:solidFill>
                <a:latin typeface="Garamond"/>
                <a:ea typeface="Garamond"/>
                <a:cs typeface="Garamond"/>
                <a:sym typeface="Garamond"/>
              </a:rPr>
              <a:t>Sub text</a:t>
            </a:r>
            <a:endParaRPr b="0" i="0" sz="1400" u="none" cap="none" strike="noStrike">
              <a:solidFill>
                <a:srgbClr val="000000"/>
              </a:solidFill>
              <a:latin typeface="Arial"/>
              <a:ea typeface="Arial"/>
              <a:cs typeface="Arial"/>
              <a:sym typeface="Arial"/>
            </a:endParaRPr>
          </a:p>
        </p:txBody>
      </p:sp>
      <p:sp>
        <p:nvSpPr>
          <p:cNvPr id="50" name="Google Shape;50;p5"/>
          <p:cNvSpPr txBox="1"/>
          <p:nvPr>
            <p:ph type="ctrTitle"/>
          </p:nvPr>
        </p:nvSpPr>
        <p:spPr>
          <a:xfrm>
            <a:off x="6779669" y="731126"/>
            <a:ext cx="5162100" cy="22089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lt1"/>
              </a:buClr>
              <a:buSzPts val="6600"/>
              <a:buFont typeface="Calibri"/>
              <a:buNone/>
              <a:defRPr b="0" i="0" sz="6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1" name="Google Shape;51;p5"/>
          <p:cNvSpPr txBox="1"/>
          <p:nvPr>
            <p:ph idx="1" type="subTitle"/>
          </p:nvPr>
        </p:nvSpPr>
        <p:spPr>
          <a:xfrm>
            <a:off x="6815555" y="3111500"/>
            <a:ext cx="5126100" cy="28701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1000"/>
              </a:spcBef>
              <a:spcAft>
                <a:spcPts val="0"/>
              </a:spcAft>
              <a:buClr>
                <a:schemeClr val="lt1"/>
              </a:buClr>
              <a:buSzPts val="3000"/>
              <a:buFont typeface="Arial"/>
              <a:buNone/>
              <a:defRPr b="0" i="0" sz="3000" u="none" cap="none" strike="noStrike">
                <a:solidFill>
                  <a:schemeClr val="lt1"/>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Garamond"/>
                <a:ea typeface="Garamond"/>
                <a:cs typeface="Garamond"/>
                <a:sym typeface="Garamond"/>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Garamond"/>
                <a:ea typeface="Garamond"/>
                <a:cs typeface="Garamond"/>
                <a:sym typeface="Garamond"/>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9pPr>
          </a:lstStyle>
          <a:p/>
        </p:txBody>
      </p:sp>
      <p:sp>
        <p:nvSpPr>
          <p:cNvPr id="52" name="Google Shape;52;p5"/>
          <p:cNvSpPr txBox="1"/>
          <p:nvPr>
            <p:ph idx="11" type="ftr"/>
          </p:nvPr>
        </p:nvSpPr>
        <p:spPr>
          <a:xfrm>
            <a:off x="7826829" y="6361571"/>
            <a:ext cx="4114800" cy="3651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53" name="Google Shape;53;p5"/>
          <p:cNvSpPr txBox="1"/>
          <p:nvPr>
            <p:ph idx="10" type="dt"/>
          </p:nvPr>
        </p:nvSpPr>
        <p:spPr>
          <a:xfrm>
            <a:off x="270643" y="6356350"/>
            <a:ext cx="27432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pic>
        <p:nvPicPr>
          <p:cNvPr id="54" name="Google Shape;54;p5"/>
          <p:cNvPicPr preferRelativeResize="0"/>
          <p:nvPr/>
        </p:nvPicPr>
        <p:blipFill>
          <a:blip r:embed="rId4">
            <a:alphaModFix/>
          </a:blip>
          <a:stretch>
            <a:fillRect/>
          </a:stretch>
        </p:blipFill>
        <p:spPr>
          <a:xfrm>
            <a:off x="404425" y="521244"/>
            <a:ext cx="4114801" cy="10187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3B">
  <p:cSld name="Divider Slide 3B">
    <p:spTree>
      <p:nvGrpSpPr>
        <p:cNvPr id="55" name="Shape 55"/>
        <p:cNvGrpSpPr/>
        <p:nvPr/>
      </p:nvGrpSpPr>
      <p:grpSpPr>
        <a:xfrm>
          <a:off x="0" y="0"/>
          <a:ext cx="0" cy="0"/>
          <a:chOff x="0" y="0"/>
          <a:chExt cx="0" cy="0"/>
        </a:xfrm>
      </p:grpSpPr>
      <p:pic>
        <p:nvPicPr>
          <p:cNvPr id="56" name="Google Shape;56;p6"/>
          <p:cNvPicPr preferRelativeResize="0"/>
          <p:nvPr/>
        </p:nvPicPr>
        <p:blipFill rotWithShape="1">
          <a:blip r:embed="rId2">
            <a:alphaModFix/>
          </a:blip>
          <a:srcRect b="12397" l="7074" r="0" t="9193"/>
          <a:stretch/>
        </p:blipFill>
        <p:spPr>
          <a:xfrm>
            <a:off x="-1" y="0"/>
            <a:ext cx="12191581" cy="6857999"/>
          </a:xfrm>
          <a:prstGeom prst="rect">
            <a:avLst/>
          </a:prstGeom>
          <a:noFill/>
          <a:ln>
            <a:noFill/>
          </a:ln>
        </p:spPr>
      </p:pic>
      <p:sp>
        <p:nvSpPr>
          <p:cNvPr id="57" name="Google Shape;57;p6"/>
          <p:cNvSpPr/>
          <p:nvPr/>
        </p:nvSpPr>
        <p:spPr>
          <a:xfrm>
            <a:off x="5770821" y="-25629"/>
            <a:ext cx="6421179" cy="6909258"/>
          </a:xfrm>
          <a:custGeom>
            <a:rect b="b" l="l" r="r" t="t"/>
            <a:pathLst>
              <a:path extrusionOk="0" h="6909258" w="6421179">
                <a:moveTo>
                  <a:pt x="0" y="0"/>
                </a:moveTo>
                <a:lnTo>
                  <a:pt x="6421179" y="0"/>
                </a:lnTo>
                <a:lnTo>
                  <a:pt x="6421179" y="6897756"/>
                </a:lnTo>
                <a:lnTo>
                  <a:pt x="994913" y="6909258"/>
                </a:lnTo>
                <a:lnTo>
                  <a:pt x="0" y="0"/>
                </a:lnTo>
                <a:close/>
              </a:path>
            </a:pathLst>
          </a:custGeom>
          <a:solidFill>
            <a:srgbClr val="82A434">
              <a:alpha val="7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58" name="Google Shape;58;p6"/>
          <p:cNvSpPr txBox="1"/>
          <p:nvPr/>
        </p:nvSpPr>
        <p:spPr>
          <a:xfrm>
            <a:off x="7626037" y="-1239550"/>
            <a:ext cx="4104300" cy="47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500"/>
              <a:buFont typeface="Arial"/>
              <a:buNone/>
            </a:pPr>
            <a:r>
              <a:rPr b="0" i="0" lang="en-IE" sz="2500" u="none" cap="none" strike="noStrike">
                <a:solidFill>
                  <a:schemeClr val="lt1"/>
                </a:solidFill>
                <a:latin typeface="Garamond"/>
                <a:ea typeface="Garamond"/>
                <a:cs typeface="Garamond"/>
                <a:sym typeface="Garamond"/>
              </a:rPr>
              <a:t>Sub text</a:t>
            </a:r>
            <a:endParaRPr b="0" i="0" sz="1400" u="none" cap="none" strike="noStrike">
              <a:solidFill>
                <a:srgbClr val="000000"/>
              </a:solidFill>
              <a:latin typeface="Arial"/>
              <a:ea typeface="Arial"/>
              <a:cs typeface="Arial"/>
              <a:sym typeface="Arial"/>
            </a:endParaRPr>
          </a:p>
        </p:txBody>
      </p:sp>
      <p:sp>
        <p:nvSpPr>
          <p:cNvPr id="59" name="Google Shape;59;p6"/>
          <p:cNvSpPr txBox="1"/>
          <p:nvPr>
            <p:ph type="ctrTitle"/>
          </p:nvPr>
        </p:nvSpPr>
        <p:spPr>
          <a:xfrm>
            <a:off x="6779669" y="731126"/>
            <a:ext cx="5162100" cy="22089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lt1"/>
              </a:buClr>
              <a:buSzPts val="6600"/>
              <a:buFont typeface="Calibri"/>
              <a:buNone/>
              <a:defRPr b="0" i="0" sz="6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0" name="Google Shape;60;p6"/>
          <p:cNvSpPr txBox="1"/>
          <p:nvPr>
            <p:ph idx="1" type="subTitle"/>
          </p:nvPr>
        </p:nvSpPr>
        <p:spPr>
          <a:xfrm>
            <a:off x="6815555" y="3111500"/>
            <a:ext cx="5126100" cy="28701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1000"/>
              </a:spcBef>
              <a:spcAft>
                <a:spcPts val="0"/>
              </a:spcAft>
              <a:buClr>
                <a:schemeClr val="lt1"/>
              </a:buClr>
              <a:buSzPts val="3000"/>
              <a:buFont typeface="Arial"/>
              <a:buNone/>
              <a:defRPr b="0" i="0" sz="3000" u="none" cap="none" strike="noStrike">
                <a:solidFill>
                  <a:schemeClr val="lt1"/>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Garamond"/>
                <a:ea typeface="Garamond"/>
                <a:cs typeface="Garamond"/>
                <a:sym typeface="Garamond"/>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Garamond"/>
                <a:ea typeface="Garamond"/>
                <a:cs typeface="Garamond"/>
                <a:sym typeface="Garamond"/>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9pPr>
          </a:lstStyle>
          <a:p/>
        </p:txBody>
      </p:sp>
      <p:sp>
        <p:nvSpPr>
          <p:cNvPr id="61" name="Google Shape;61;p6"/>
          <p:cNvSpPr txBox="1"/>
          <p:nvPr>
            <p:ph idx="10" type="dt"/>
          </p:nvPr>
        </p:nvSpPr>
        <p:spPr>
          <a:xfrm>
            <a:off x="270643" y="6356350"/>
            <a:ext cx="27432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62" name="Google Shape;62;p6"/>
          <p:cNvSpPr txBox="1"/>
          <p:nvPr>
            <p:ph idx="11" type="ftr"/>
          </p:nvPr>
        </p:nvSpPr>
        <p:spPr>
          <a:xfrm>
            <a:off x="7826829" y="6361571"/>
            <a:ext cx="4114800" cy="3651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pic>
        <p:nvPicPr>
          <p:cNvPr id="63" name="Google Shape;63;p6"/>
          <p:cNvPicPr preferRelativeResize="0"/>
          <p:nvPr/>
        </p:nvPicPr>
        <p:blipFill rotWithShape="1">
          <a:blip r:embed="rId3">
            <a:alphaModFix/>
          </a:blip>
          <a:srcRect b="0" l="0" r="0" t="0"/>
          <a:stretch/>
        </p:blipFill>
        <p:spPr>
          <a:xfrm>
            <a:off x="404425" y="521244"/>
            <a:ext cx="4114801" cy="10187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type="blank">
  <p:cSld name="BLANK">
    <p:spTree>
      <p:nvGrpSpPr>
        <p:cNvPr id="64" name="Shape 64"/>
        <p:cNvGrpSpPr/>
        <p:nvPr/>
      </p:nvGrpSpPr>
      <p:grpSpPr>
        <a:xfrm>
          <a:off x="0" y="0"/>
          <a:ext cx="0" cy="0"/>
          <a:chOff x="0" y="0"/>
          <a:chExt cx="0" cy="0"/>
        </a:xfrm>
      </p:grpSpPr>
      <p:sp>
        <p:nvSpPr>
          <p:cNvPr id="65" name="Google Shape;65;p7"/>
          <p:cNvSpPr/>
          <p:nvPr/>
        </p:nvSpPr>
        <p:spPr>
          <a:xfrm>
            <a:off x="0" y="0"/>
            <a:ext cx="12192000" cy="6858000"/>
          </a:xfrm>
          <a:prstGeom prst="rect">
            <a:avLst/>
          </a:prstGeom>
          <a:solidFill>
            <a:srgbClr val="414B5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 name="Google Shape;66;p7"/>
          <p:cNvSpPr/>
          <p:nvPr/>
        </p:nvSpPr>
        <p:spPr>
          <a:xfrm>
            <a:off x="6291470" y="4182533"/>
            <a:ext cx="5155500" cy="2218200"/>
          </a:xfrm>
          <a:prstGeom prst="rect">
            <a:avLst/>
          </a:prstGeom>
          <a:solidFill>
            <a:srgbClr val="B94F8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 name="Google Shape;67;p7"/>
          <p:cNvSpPr txBox="1"/>
          <p:nvPr/>
        </p:nvSpPr>
        <p:spPr>
          <a:xfrm>
            <a:off x="6616390" y="4399704"/>
            <a:ext cx="4754100" cy="1754400"/>
          </a:xfrm>
          <a:prstGeom prst="rect">
            <a:avLst/>
          </a:prstGeom>
          <a:noFill/>
          <a:ln>
            <a:noFill/>
          </a:ln>
        </p:spPr>
        <p:txBody>
          <a:bodyPr anchorCtr="0" anchor="t" bIns="45700" lIns="91425" spcFirstLastPara="1" rIns="91425" wrap="square" tIns="45700">
            <a:noAutofit/>
          </a:bodyPr>
          <a:lstStyle/>
          <a:p>
            <a:pPr indent="0" lvl="1" marL="6350" marR="0" rtl="0" algn="l">
              <a:lnSpc>
                <a:spcPct val="9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We are </a:t>
            </a:r>
            <a:r>
              <a:rPr b="1" i="0" lang="en-IE" sz="2000" u="none" cap="none" strike="noStrike">
                <a:solidFill>
                  <a:schemeClr val="lt1"/>
                </a:solidFill>
                <a:latin typeface="Calibri"/>
                <a:ea typeface="Calibri"/>
                <a:cs typeface="Calibri"/>
                <a:sym typeface="Calibri"/>
              </a:rPr>
              <a:t>one of Ireland’s top universities </a:t>
            </a:r>
            <a:endParaRPr b="0" i="0" sz="1400" u="none" cap="none" strike="noStrike">
              <a:solidFill>
                <a:srgbClr val="000000"/>
              </a:solidFill>
              <a:latin typeface="Arial"/>
              <a:ea typeface="Arial"/>
              <a:cs typeface="Arial"/>
              <a:sym typeface="Arial"/>
            </a:endParaRPr>
          </a:p>
          <a:p>
            <a:pPr indent="0" lvl="1" marL="6350" marR="0" rtl="0" algn="l">
              <a:lnSpc>
                <a:spcPct val="90000"/>
              </a:lnSpc>
              <a:spcBef>
                <a:spcPts val="0"/>
              </a:spcBef>
              <a:spcAft>
                <a:spcPts val="0"/>
              </a:spcAft>
              <a:buClr>
                <a:srgbClr val="000000"/>
              </a:buClr>
              <a:buSzPts val="2000"/>
              <a:buFont typeface="Arial"/>
              <a:buNone/>
            </a:pPr>
            <a:r>
              <a:rPr b="1" i="0" lang="en-IE" sz="2000" u="none" cap="none" strike="noStrike">
                <a:solidFill>
                  <a:schemeClr val="lt1"/>
                </a:solidFill>
                <a:latin typeface="Calibri"/>
                <a:ea typeface="Calibri"/>
                <a:cs typeface="Calibri"/>
                <a:sym typeface="Calibri"/>
              </a:rPr>
              <a:t>for graduate employability, </a:t>
            </a:r>
            <a:r>
              <a:rPr b="0" i="0" lang="en-IE" sz="2000" u="none" cap="none" strike="noStrike">
                <a:solidFill>
                  <a:schemeClr val="lt1"/>
                </a:solidFill>
                <a:latin typeface="Calibri"/>
                <a:ea typeface="Calibri"/>
                <a:cs typeface="Calibri"/>
                <a:sym typeface="Calibri"/>
              </a:rPr>
              <a:t>with over</a:t>
            </a:r>
            <a:endParaRPr b="0" i="0" sz="1400" u="none" cap="none" strike="noStrike">
              <a:solidFill>
                <a:srgbClr val="000000"/>
              </a:solidFill>
              <a:latin typeface="Arial"/>
              <a:ea typeface="Arial"/>
              <a:cs typeface="Arial"/>
              <a:sym typeface="Arial"/>
            </a:endParaRPr>
          </a:p>
          <a:p>
            <a:pPr indent="0" lvl="1" marL="6350" marR="0" rtl="0" algn="l">
              <a:lnSpc>
                <a:spcPct val="9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	                      of our graduates </a:t>
            </a:r>
            <a:endParaRPr b="0" i="0" sz="1400" u="none" cap="none" strike="noStrike">
              <a:solidFill>
                <a:srgbClr val="000000"/>
              </a:solidFill>
              <a:latin typeface="Arial"/>
              <a:ea typeface="Arial"/>
              <a:cs typeface="Arial"/>
              <a:sym typeface="Arial"/>
            </a:endParaRPr>
          </a:p>
          <a:p>
            <a:pPr indent="0" lvl="1" marL="6350" marR="0" rtl="0" algn="l">
              <a:lnSpc>
                <a:spcPct val="9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	                      working or in further</a:t>
            </a:r>
            <a:br>
              <a:rPr b="0" i="0" lang="en-IE" sz="2000" u="none" cap="none" strike="noStrike">
                <a:solidFill>
                  <a:schemeClr val="lt1"/>
                </a:solidFill>
                <a:latin typeface="Calibri"/>
                <a:ea typeface="Calibri"/>
                <a:cs typeface="Calibri"/>
                <a:sym typeface="Calibri"/>
              </a:rPr>
            </a:br>
            <a:r>
              <a:rPr b="0" i="0" lang="en-IE" sz="2000" u="none" cap="none" strike="noStrike">
                <a:solidFill>
                  <a:schemeClr val="lt1"/>
                </a:solidFill>
                <a:latin typeface="Calibri"/>
                <a:ea typeface="Calibri"/>
                <a:cs typeface="Calibri"/>
                <a:sym typeface="Calibri"/>
              </a:rPr>
              <a:t>                                      study within six</a:t>
            </a:r>
            <a:br>
              <a:rPr b="0" i="0" lang="en-IE" sz="2000" u="none" cap="none" strike="noStrike">
                <a:solidFill>
                  <a:schemeClr val="lt1"/>
                </a:solidFill>
                <a:latin typeface="Calibri"/>
                <a:ea typeface="Calibri"/>
                <a:cs typeface="Calibri"/>
                <a:sym typeface="Calibri"/>
              </a:rPr>
            </a:br>
            <a:r>
              <a:rPr b="0" i="0" lang="en-IE" sz="2000" u="none" cap="none" strike="noStrike">
                <a:solidFill>
                  <a:schemeClr val="lt1"/>
                </a:solidFill>
                <a:latin typeface="Calibri"/>
                <a:ea typeface="Calibri"/>
                <a:cs typeface="Calibri"/>
                <a:sym typeface="Calibri"/>
              </a:rPr>
              <a:t>                                      months of graduating</a:t>
            </a:r>
            <a:endParaRPr b="1" i="0" sz="2000" u="none" cap="none" strike="noStrike">
              <a:solidFill>
                <a:schemeClr val="lt1"/>
              </a:solidFill>
              <a:latin typeface="Calibri"/>
              <a:ea typeface="Calibri"/>
              <a:cs typeface="Calibri"/>
              <a:sym typeface="Calibri"/>
            </a:endParaRPr>
          </a:p>
        </p:txBody>
      </p:sp>
      <p:sp>
        <p:nvSpPr>
          <p:cNvPr id="68" name="Google Shape;68;p7"/>
          <p:cNvSpPr/>
          <p:nvPr/>
        </p:nvSpPr>
        <p:spPr>
          <a:xfrm>
            <a:off x="704180" y="1778000"/>
            <a:ext cx="3850800" cy="2709300"/>
          </a:xfrm>
          <a:prstGeom prst="rect">
            <a:avLst/>
          </a:prstGeom>
          <a:solidFill>
            <a:srgbClr val="72E0E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 name="Google Shape;69;p7"/>
          <p:cNvSpPr/>
          <p:nvPr/>
        </p:nvSpPr>
        <p:spPr>
          <a:xfrm>
            <a:off x="704181" y="4707467"/>
            <a:ext cx="5327700" cy="1693200"/>
          </a:xfrm>
          <a:prstGeom prst="rect">
            <a:avLst/>
          </a:prstGeom>
          <a:solidFill>
            <a:srgbClr val="96BB8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 name="Google Shape;70;p7"/>
          <p:cNvSpPr/>
          <p:nvPr/>
        </p:nvSpPr>
        <p:spPr>
          <a:xfrm>
            <a:off x="7704667" y="592667"/>
            <a:ext cx="3742200" cy="3386700"/>
          </a:xfrm>
          <a:prstGeom prst="rect">
            <a:avLst/>
          </a:prstGeom>
          <a:solidFill>
            <a:srgbClr val="CFC4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1" name="Google Shape;71;p7"/>
          <p:cNvSpPr/>
          <p:nvPr/>
        </p:nvSpPr>
        <p:spPr>
          <a:xfrm>
            <a:off x="4792133" y="304800"/>
            <a:ext cx="2624700" cy="36744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 name="Google Shape;72;p7"/>
          <p:cNvSpPr txBox="1"/>
          <p:nvPr/>
        </p:nvSpPr>
        <p:spPr>
          <a:xfrm>
            <a:off x="953377" y="3340191"/>
            <a:ext cx="3598500" cy="10158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of </a:t>
            </a:r>
            <a:r>
              <a:rPr b="1" i="0" lang="en-IE" sz="2000" u="none" cap="none" strike="noStrike">
                <a:solidFill>
                  <a:schemeClr val="lt1"/>
                </a:solidFill>
                <a:latin typeface="Calibri"/>
                <a:ea typeface="Calibri"/>
                <a:cs typeface="Calibri"/>
                <a:sym typeface="Calibri"/>
              </a:rPr>
              <a:t>universities worldwide </a:t>
            </a:r>
            <a:r>
              <a:rPr b="0" i="0" lang="en-IE" sz="2000" u="none" cap="none" strike="noStrike">
                <a:solidFill>
                  <a:schemeClr val="lt1"/>
                </a:solidFill>
                <a:latin typeface="Calibri"/>
                <a:ea typeface="Calibri"/>
                <a:cs typeface="Calibri"/>
                <a:sym typeface="Calibri"/>
              </a:rPr>
              <a:t>according to </a:t>
            </a:r>
            <a:r>
              <a:rPr b="1" i="0" lang="en-IE" sz="2000" u="none" cap="none" strike="noStrike">
                <a:solidFill>
                  <a:schemeClr val="lt1"/>
                </a:solidFill>
                <a:latin typeface="Calibri"/>
                <a:ea typeface="Calibri"/>
                <a:cs typeface="Calibri"/>
                <a:sym typeface="Calibri"/>
              </a:rPr>
              <a:t>QS World </a:t>
            </a:r>
            <a:br>
              <a:rPr b="1" i="0" lang="en-IE" sz="2000" u="none" cap="none" strike="noStrike">
                <a:solidFill>
                  <a:schemeClr val="lt1"/>
                </a:solidFill>
                <a:latin typeface="Calibri"/>
                <a:ea typeface="Calibri"/>
                <a:cs typeface="Calibri"/>
                <a:sym typeface="Calibri"/>
              </a:rPr>
            </a:br>
            <a:r>
              <a:rPr b="1" i="0" lang="en-IE" sz="2000" u="none" cap="none" strike="noStrike">
                <a:solidFill>
                  <a:schemeClr val="lt1"/>
                </a:solidFill>
                <a:latin typeface="Calibri"/>
                <a:ea typeface="Calibri"/>
                <a:cs typeface="Calibri"/>
                <a:sym typeface="Calibri"/>
              </a:rPr>
              <a:t>University Rankings</a:t>
            </a:r>
            <a:endParaRPr b="0" i="0" sz="1400" u="none" cap="none" strike="noStrike">
              <a:solidFill>
                <a:srgbClr val="000000"/>
              </a:solidFill>
              <a:latin typeface="Arial"/>
              <a:ea typeface="Arial"/>
              <a:cs typeface="Arial"/>
              <a:sym typeface="Arial"/>
            </a:endParaRPr>
          </a:p>
        </p:txBody>
      </p:sp>
      <p:sp>
        <p:nvSpPr>
          <p:cNvPr id="73" name="Google Shape;73;p7"/>
          <p:cNvSpPr txBox="1"/>
          <p:nvPr/>
        </p:nvSpPr>
        <p:spPr>
          <a:xfrm>
            <a:off x="966346" y="1898945"/>
            <a:ext cx="1537800" cy="591000"/>
          </a:xfrm>
          <a:prstGeom prst="rect">
            <a:avLst/>
          </a:prstGeom>
          <a:noFill/>
          <a:ln>
            <a:noFill/>
          </a:ln>
        </p:spPr>
        <p:txBody>
          <a:bodyPr anchorCtr="0" anchor="t" bIns="45700" lIns="91425" spcFirstLastPara="1" rIns="91425" wrap="square" tIns="45700">
            <a:noAutofit/>
          </a:bodyPr>
          <a:lstStyle/>
          <a:p>
            <a:pPr indent="0" lvl="1" marL="6350" marR="0" rtl="0" algn="l">
              <a:lnSpc>
                <a:spcPct val="8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We rank</a:t>
            </a:r>
            <a:br>
              <a:rPr b="0" i="0" lang="en-IE" sz="2000" u="none" cap="none" strike="noStrike">
                <a:solidFill>
                  <a:schemeClr val="lt1"/>
                </a:solidFill>
                <a:latin typeface="Calibri"/>
                <a:ea typeface="Calibri"/>
                <a:cs typeface="Calibri"/>
                <a:sym typeface="Calibri"/>
              </a:rPr>
            </a:br>
            <a:r>
              <a:rPr b="0" i="0" lang="en-IE" sz="2000" u="none" cap="none" strike="noStrike">
                <a:solidFill>
                  <a:schemeClr val="lt1"/>
                </a:solidFill>
                <a:latin typeface="Calibri"/>
                <a:ea typeface="Calibri"/>
                <a:cs typeface="Calibri"/>
                <a:sym typeface="Calibri"/>
              </a:rPr>
              <a:t>among the</a:t>
            </a:r>
            <a:endParaRPr b="1" i="0" sz="2000" u="none" cap="none" strike="noStrike">
              <a:solidFill>
                <a:schemeClr val="lt1"/>
              </a:solidFill>
              <a:latin typeface="Calibri"/>
              <a:ea typeface="Calibri"/>
              <a:cs typeface="Calibri"/>
              <a:sym typeface="Calibri"/>
            </a:endParaRPr>
          </a:p>
        </p:txBody>
      </p:sp>
      <p:sp>
        <p:nvSpPr>
          <p:cNvPr id="74" name="Google Shape;74;p7"/>
          <p:cNvSpPr txBox="1"/>
          <p:nvPr/>
        </p:nvSpPr>
        <p:spPr>
          <a:xfrm>
            <a:off x="1305942" y="2375309"/>
            <a:ext cx="1323600" cy="9387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5500"/>
              <a:buFont typeface="Arial"/>
              <a:buNone/>
            </a:pPr>
            <a:r>
              <a:rPr b="1" i="0" lang="en-IE" sz="5500" u="none" cap="none" strike="noStrike">
                <a:solidFill>
                  <a:srgbClr val="243C57"/>
                </a:solidFill>
                <a:latin typeface="Calibri"/>
                <a:ea typeface="Calibri"/>
                <a:cs typeface="Calibri"/>
                <a:sym typeface="Calibri"/>
              </a:rPr>
              <a:t>top</a:t>
            </a:r>
            <a:endParaRPr b="0" i="0" sz="1400" u="none" cap="none" strike="noStrike">
              <a:solidFill>
                <a:srgbClr val="000000"/>
              </a:solidFill>
              <a:latin typeface="Arial"/>
              <a:ea typeface="Arial"/>
              <a:cs typeface="Arial"/>
              <a:sym typeface="Arial"/>
            </a:endParaRPr>
          </a:p>
        </p:txBody>
      </p:sp>
      <p:sp>
        <p:nvSpPr>
          <p:cNvPr id="75" name="Google Shape;75;p7"/>
          <p:cNvSpPr txBox="1"/>
          <p:nvPr/>
        </p:nvSpPr>
        <p:spPr>
          <a:xfrm>
            <a:off x="2225455" y="1610974"/>
            <a:ext cx="1323600" cy="20775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12900"/>
              <a:buFont typeface="Arial"/>
              <a:buNone/>
            </a:pPr>
            <a:r>
              <a:rPr b="1" i="0" lang="en-IE" sz="12900" u="none" cap="none" strike="noStrike">
                <a:solidFill>
                  <a:srgbClr val="243C57"/>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76" name="Google Shape;76;p7"/>
          <p:cNvSpPr txBox="1"/>
          <p:nvPr/>
        </p:nvSpPr>
        <p:spPr>
          <a:xfrm>
            <a:off x="2879267" y="1945667"/>
            <a:ext cx="1323600" cy="9387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5500"/>
              <a:buFont typeface="Arial"/>
              <a:buNone/>
            </a:pPr>
            <a:r>
              <a:rPr b="1" i="0" lang="en-IE" sz="5500" u="none" cap="none" strike="noStrike">
                <a:solidFill>
                  <a:srgbClr val="243C57"/>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77" name="Google Shape;77;p7"/>
          <p:cNvSpPr txBox="1"/>
          <p:nvPr/>
        </p:nvSpPr>
        <p:spPr>
          <a:xfrm>
            <a:off x="2297145" y="4863547"/>
            <a:ext cx="3734700" cy="13233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of our researchers </a:t>
            </a:r>
            <a:endParaRPr b="0" i="0" sz="1400" u="none" cap="none" strike="noStrike">
              <a:solidFill>
                <a:srgbClr val="000000"/>
              </a:solidFill>
              <a:latin typeface="Arial"/>
              <a:ea typeface="Arial"/>
              <a:cs typeface="Arial"/>
              <a:sym typeface="Arial"/>
            </a:endParaRPr>
          </a:p>
          <a:p>
            <a:pPr indent="0" lvl="1" marL="6350" marR="0" rtl="0" algn="l">
              <a:lnSpc>
                <a:spcPct val="10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were named among </a:t>
            </a:r>
            <a:endParaRPr b="0" i="0" sz="1400" u="none" cap="none" strike="noStrike">
              <a:solidFill>
                <a:srgbClr val="000000"/>
              </a:solidFill>
              <a:latin typeface="Arial"/>
              <a:ea typeface="Arial"/>
              <a:cs typeface="Arial"/>
              <a:sym typeface="Arial"/>
            </a:endParaRPr>
          </a:p>
          <a:p>
            <a:pPr indent="0" lvl="1" marL="6350" marR="0" rtl="0" algn="l">
              <a:lnSpc>
                <a:spcPct val="10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the </a:t>
            </a:r>
            <a:r>
              <a:rPr b="1" i="0" lang="en-IE" sz="2000" u="none" cap="none" strike="noStrike">
                <a:solidFill>
                  <a:schemeClr val="lt1"/>
                </a:solidFill>
                <a:latin typeface="Calibri"/>
                <a:ea typeface="Calibri"/>
                <a:cs typeface="Calibri"/>
                <a:sym typeface="Calibri"/>
              </a:rPr>
              <a:t>World’s Most Highly Cited Researchers 2016 </a:t>
            </a:r>
            <a:r>
              <a:rPr b="0" i="0" lang="en-IE" sz="2000" u="none" cap="none" strike="noStrike">
                <a:solidFill>
                  <a:schemeClr val="lt1"/>
                </a:solidFill>
                <a:latin typeface="Calibri"/>
                <a:ea typeface="Calibri"/>
                <a:cs typeface="Calibri"/>
                <a:sym typeface="Calibri"/>
              </a:rPr>
              <a:t>by Clarivate</a:t>
            </a:r>
            <a:endParaRPr b="1" i="0" sz="2000" u="none" cap="none" strike="noStrike">
              <a:solidFill>
                <a:schemeClr val="lt1"/>
              </a:solidFill>
              <a:latin typeface="Calibri"/>
              <a:ea typeface="Calibri"/>
              <a:cs typeface="Calibri"/>
              <a:sym typeface="Calibri"/>
            </a:endParaRPr>
          </a:p>
        </p:txBody>
      </p:sp>
      <p:sp>
        <p:nvSpPr>
          <p:cNvPr id="78" name="Google Shape;78;p7"/>
          <p:cNvSpPr txBox="1"/>
          <p:nvPr/>
        </p:nvSpPr>
        <p:spPr>
          <a:xfrm>
            <a:off x="750733" y="4052067"/>
            <a:ext cx="1500000" cy="30933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19500"/>
              <a:buFont typeface="Arial"/>
              <a:buNone/>
            </a:pPr>
            <a:r>
              <a:rPr b="1" i="0" lang="en-IE" sz="19500" u="none" cap="none" strike="noStrike">
                <a:solidFill>
                  <a:srgbClr val="414B57"/>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79" name="Google Shape;79;p7"/>
          <p:cNvSpPr txBox="1"/>
          <p:nvPr/>
        </p:nvSpPr>
        <p:spPr>
          <a:xfrm>
            <a:off x="4894816" y="475937"/>
            <a:ext cx="1961100" cy="591000"/>
          </a:xfrm>
          <a:prstGeom prst="rect">
            <a:avLst/>
          </a:prstGeom>
          <a:noFill/>
          <a:ln>
            <a:noFill/>
          </a:ln>
        </p:spPr>
        <p:txBody>
          <a:bodyPr anchorCtr="0" anchor="t" bIns="45700" lIns="91425" spcFirstLastPara="1" rIns="91425" wrap="square" tIns="45700">
            <a:noAutofit/>
          </a:bodyPr>
          <a:lstStyle/>
          <a:p>
            <a:pPr indent="0" lvl="1" marL="6350" marR="0" rtl="0" algn="l">
              <a:lnSpc>
                <a:spcPct val="8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Since </a:t>
            </a:r>
            <a:r>
              <a:rPr b="1" i="0" lang="en-IE" sz="2000" u="none" cap="none" strike="noStrike">
                <a:solidFill>
                  <a:schemeClr val="lt1"/>
                </a:solidFill>
                <a:latin typeface="Calibri"/>
                <a:ea typeface="Calibri"/>
                <a:cs typeface="Calibri"/>
                <a:sym typeface="Calibri"/>
              </a:rPr>
              <a:t>2005</a:t>
            </a:r>
            <a:r>
              <a:rPr b="0" i="0" lang="en-IE" sz="2000" u="none" cap="none" strike="noStrike">
                <a:solidFill>
                  <a:schemeClr val="lt1"/>
                </a:solidFill>
                <a:latin typeface="Calibri"/>
                <a:ea typeface="Calibri"/>
                <a:cs typeface="Calibri"/>
                <a:sym typeface="Calibri"/>
              </a:rPr>
              <a:t> we </a:t>
            </a:r>
            <a:endParaRPr b="0" i="0" sz="1400" u="none" cap="none" strike="noStrike">
              <a:solidFill>
                <a:srgbClr val="000000"/>
              </a:solidFill>
              <a:latin typeface="Arial"/>
              <a:ea typeface="Arial"/>
              <a:cs typeface="Arial"/>
              <a:sym typeface="Arial"/>
            </a:endParaRPr>
          </a:p>
          <a:p>
            <a:pPr indent="0" lvl="1" marL="6350" marR="0" rtl="0" algn="l">
              <a:lnSpc>
                <a:spcPct val="8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have </a:t>
            </a:r>
            <a:r>
              <a:rPr b="1" i="0" lang="en-IE" sz="2000" u="none" cap="none" strike="noStrike">
                <a:solidFill>
                  <a:schemeClr val="lt1"/>
                </a:solidFill>
                <a:latin typeface="Calibri"/>
                <a:ea typeface="Calibri"/>
                <a:cs typeface="Calibri"/>
                <a:sym typeface="Calibri"/>
              </a:rPr>
              <a:t>opened</a:t>
            </a:r>
            <a:endParaRPr b="0" i="0" sz="1400" u="none" cap="none" strike="noStrike">
              <a:solidFill>
                <a:srgbClr val="000000"/>
              </a:solidFill>
              <a:latin typeface="Arial"/>
              <a:ea typeface="Arial"/>
              <a:cs typeface="Arial"/>
              <a:sym typeface="Arial"/>
            </a:endParaRPr>
          </a:p>
        </p:txBody>
      </p:sp>
      <p:sp>
        <p:nvSpPr>
          <p:cNvPr id="80" name="Google Shape;80;p7"/>
          <p:cNvSpPr txBox="1"/>
          <p:nvPr/>
        </p:nvSpPr>
        <p:spPr>
          <a:xfrm>
            <a:off x="4853565" y="693834"/>
            <a:ext cx="1796400" cy="16005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9800"/>
              <a:buFont typeface="Arial"/>
              <a:buNone/>
            </a:pPr>
            <a:r>
              <a:rPr b="1" i="0" lang="en-IE" sz="9800" u="none" cap="none" strike="noStrike">
                <a:solidFill>
                  <a:srgbClr val="3F3F3F"/>
                </a:solidFill>
                <a:latin typeface="Calibri"/>
                <a:ea typeface="Calibri"/>
                <a:cs typeface="Calibri"/>
                <a:sym typeface="Calibri"/>
              </a:rPr>
              <a:t>16</a:t>
            </a:r>
            <a:endParaRPr b="0" i="0" sz="1400" u="none" cap="none" strike="noStrike">
              <a:solidFill>
                <a:srgbClr val="000000"/>
              </a:solidFill>
              <a:latin typeface="Arial"/>
              <a:ea typeface="Arial"/>
              <a:cs typeface="Arial"/>
              <a:sym typeface="Arial"/>
            </a:endParaRPr>
          </a:p>
        </p:txBody>
      </p:sp>
      <p:sp>
        <p:nvSpPr>
          <p:cNvPr id="81" name="Google Shape;81;p7"/>
          <p:cNvSpPr txBox="1"/>
          <p:nvPr/>
        </p:nvSpPr>
        <p:spPr>
          <a:xfrm>
            <a:off x="4877882" y="2450571"/>
            <a:ext cx="2592600" cy="1408200"/>
          </a:xfrm>
          <a:prstGeom prst="rect">
            <a:avLst/>
          </a:prstGeom>
          <a:noFill/>
          <a:ln>
            <a:noFill/>
          </a:ln>
        </p:spPr>
        <p:txBody>
          <a:bodyPr anchorCtr="0" anchor="t" bIns="45700" lIns="91425" spcFirstLastPara="1" rIns="91425" wrap="square" tIns="45700">
            <a:noAutofit/>
          </a:bodyPr>
          <a:lstStyle/>
          <a:p>
            <a:pPr indent="0" lvl="1" marL="6350" marR="0" rtl="0" algn="l">
              <a:lnSpc>
                <a:spcPct val="90000"/>
              </a:lnSpc>
              <a:spcBef>
                <a:spcPts val="0"/>
              </a:spcBef>
              <a:spcAft>
                <a:spcPts val="0"/>
              </a:spcAft>
              <a:buClr>
                <a:srgbClr val="000000"/>
              </a:buClr>
              <a:buSzPts val="1900"/>
              <a:buFont typeface="Arial"/>
              <a:buNone/>
            </a:pPr>
            <a:r>
              <a:rPr b="0" i="0" lang="en-IE" sz="1900" u="none" cap="none" strike="noStrike">
                <a:solidFill>
                  <a:schemeClr val="lt1"/>
                </a:solidFill>
                <a:latin typeface="Calibri"/>
                <a:ea typeface="Calibri"/>
                <a:cs typeface="Calibri"/>
                <a:sym typeface="Calibri"/>
              </a:rPr>
              <a:t>which has transformed the campus and given students and staff access to the very best facilities and research</a:t>
            </a:r>
            <a:endParaRPr b="1" i="0" sz="1900" u="none" cap="none" strike="noStrike">
              <a:solidFill>
                <a:schemeClr val="lt1"/>
              </a:solidFill>
              <a:latin typeface="Calibri"/>
              <a:ea typeface="Calibri"/>
              <a:cs typeface="Calibri"/>
              <a:sym typeface="Calibri"/>
            </a:endParaRPr>
          </a:p>
        </p:txBody>
      </p:sp>
      <p:sp>
        <p:nvSpPr>
          <p:cNvPr id="82" name="Google Shape;82;p7"/>
          <p:cNvSpPr txBox="1"/>
          <p:nvPr/>
        </p:nvSpPr>
        <p:spPr>
          <a:xfrm>
            <a:off x="4889050" y="1999160"/>
            <a:ext cx="2288100" cy="534000"/>
          </a:xfrm>
          <a:prstGeom prst="rect">
            <a:avLst/>
          </a:prstGeom>
          <a:noFill/>
          <a:ln>
            <a:noFill/>
          </a:ln>
        </p:spPr>
        <p:txBody>
          <a:bodyPr anchorCtr="0" anchor="t" bIns="45700" lIns="91425" spcFirstLastPara="1" rIns="91425" wrap="square" tIns="45700">
            <a:noAutofit/>
          </a:bodyPr>
          <a:lstStyle/>
          <a:p>
            <a:pPr indent="0" lvl="1" marL="6350" marR="0" rtl="0" algn="l">
              <a:lnSpc>
                <a:spcPct val="80000"/>
              </a:lnSpc>
              <a:spcBef>
                <a:spcPts val="0"/>
              </a:spcBef>
              <a:spcAft>
                <a:spcPts val="0"/>
              </a:spcAft>
              <a:buClr>
                <a:srgbClr val="000000"/>
              </a:buClr>
              <a:buSzPts val="3500"/>
              <a:buFont typeface="Arial"/>
              <a:buNone/>
            </a:pPr>
            <a:r>
              <a:rPr b="1" i="0" lang="en-IE" sz="3500" u="none" cap="none" strike="noStrike">
                <a:solidFill>
                  <a:srgbClr val="3F3F3F"/>
                </a:solidFill>
                <a:latin typeface="Calibri"/>
                <a:ea typeface="Calibri"/>
                <a:cs typeface="Calibri"/>
                <a:sym typeface="Calibri"/>
              </a:rPr>
              <a:t>buildings</a:t>
            </a:r>
            <a:endParaRPr b="0" i="0" sz="1400" u="none" cap="none" strike="noStrike">
              <a:solidFill>
                <a:srgbClr val="000000"/>
              </a:solidFill>
              <a:latin typeface="Arial"/>
              <a:ea typeface="Arial"/>
              <a:cs typeface="Arial"/>
              <a:sym typeface="Arial"/>
            </a:endParaRPr>
          </a:p>
        </p:txBody>
      </p:sp>
      <p:sp>
        <p:nvSpPr>
          <p:cNvPr id="83" name="Google Shape;83;p7"/>
          <p:cNvSpPr txBox="1"/>
          <p:nvPr/>
        </p:nvSpPr>
        <p:spPr>
          <a:xfrm>
            <a:off x="6117435" y="1530459"/>
            <a:ext cx="2288100" cy="534000"/>
          </a:xfrm>
          <a:prstGeom prst="rect">
            <a:avLst/>
          </a:prstGeom>
          <a:noFill/>
          <a:ln>
            <a:noFill/>
          </a:ln>
        </p:spPr>
        <p:txBody>
          <a:bodyPr anchorCtr="0" anchor="t" bIns="45700" lIns="91425" spcFirstLastPara="1" rIns="91425" wrap="square" tIns="45700">
            <a:noAutofit/>
          </a:bodyPr>
          <a:lstStyle/>
          <a:p>
            <a:pPr indent="0" lvl="1" marL="6350" marR="0" rtl="0" algn="l">
              <a:lnSpc>
                <a:spcPct val="80000"/>
              </a:lnSpc>
              <a:spcBef>
                <a:spcPts val="0"/>
              </a:spcBef>
              <a:spcAft>
                <a:spcPts val="0"/>
              </a:spcAft>
              <a:buClr>
                <a:srgbClr val="000000"/>
              </a:buClr>
              <a:buSzPts val="3500"/>
              <a:buFont typeface="Arial"/>
              <a:buNone/>
            </a:pPr>
            <a:r>
              <a:rPr b="1" i="0" lang="en-IE" sz="3500" u="none" cap="none" strike="noStrike">
                <a:solidFill>
                  <a:srgbClr val="3F3F3F"/>
                </a:solidFill>
                <a:latin typeface="Calibri"/>
                <a:ea typeface="Calibri"/>
                <a:cs typeface="Calibri"/>
                <a:sym typeface="Calibri"/>
              </a:rPr>
              <a:t>new</a:t>
            </a:r>
            <a:endParaRPr b="0" i="0" sz="1400" u="none" cap="none" strike="noStrike">
              <a:solidFill>
                <a:srgbClr val="000000"/>
              </a:solidFill>
              <a:latin typeface="Arial"/>
              <a:ea typeface="Arial"/>
              <a:cs typeface="Arial"/>
              <a:sym typeface="Arial"/>
            </a:endParaRPr>
          </a:p>
        </p:txBody>
      </p:sp>
      <p:sp>
        <p:nvSpPr>
          <p:cNvPr id="84" name="Google Shape;84;p7"/>
          <p:cNvSpPr txBox="1"/>
          <p:nvPr/>
        </p:nvSpPr>
        <p:spPr>
          <a:xfrm>
            <a:off x="7820001" y="696244"/>
            <a:ext cx="3333000" cy="591000"/>
          </a:xfrm>
          <a:prstGeom prst="rect">
            <a:avLst/>
          </a:prstGeom>
          <a:noFill/>
          <a:ln>
            <a:noFill/>
          </a:ln>
        </p:spPr>
        <p:txBody>
          <a:bodyPr anchorCtr="0" anchor="t" bIns="45700" lIns="91425" spcFirstLastPara="1" rIns="91425" wrap="square" tIns="45700">
            <a:noAutofit/>
          </a:bodyPr>
          <a:lstStyle/>
          <a:p>
            <a:pPr indent="0" lvl="1" marL="6350" marR="0" rtl="0" algn="l">
              <a:lnSpc>
                <a:spcPct val="8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In 2015/2016, the University had an </a:t>
            </a:r>
            <a:r>
              <a:rPr b="1" i="0" lang="en-IE" sz="2000" u="none" cap="none" strike="noStrike">
                <a:solidFill>
                  <a:schemeClr val="lt1"/>
                </a:solidFill>
                <a:latin typeface="Calibri"/>
                <a:ea typeface="Calibri"/>
                <a:cs typeface="Calibri"/>
                <a:sym typeface="Calibri"/>
              </a:rPr>
              <a:t>annual income </a:t>
            </a:r>
            <a:r>
              <a:rPr b="0" i="0" lang="en-IE" sz="2000" u="none" cap="none" strike="noStrike">
                <a:solidFill>
                  <a:schemeClr val="lt1"/>
                </a:solidFill>
                <a:latin typeface="Calibri"/>
                <a:ea typeface="Calibri"/>
                <a:cs typeface="Calibri"/>
                <a:sym typeface="Calibri"/>
              </a:rPr>
              <a:t>of</a:t>
            </a:r>
            <a:endParaRPr b="1" i="0" sz="2000" u="none" cap="none" strike="noStrike">
              <a:solidFill>
                <a:schemeClr val="lt1"/>
              </a:solidFill>
              <a:latin typeface="Calibri"/>
              <a:ea typeface="Calibri"/>
              <a:cs typeface="Calibri"/>
              <a:sym typeface="Calibri"/>
            </a:endParaRPr>
          </a:p>
        </p:txBody>
      </p:sp>
      <p:sp>
        <p:nvSpPr>
          <p:cNvPr id="85" name="Google Shape;85;p7"/>
          <p:cNvSpPr txBox="1"/>
          <p:nvPr/>
        </p:nvSpPr>
        <p:spPr>
          <a:xfrm>
            <a:off x="8051879" y="974190"/>
            <a:ext cx="3381900" cy="14004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8500"/>
              <a:buFont typeface="Arial"/>
              <a:buNone/>
            </a:pPr>
            <a:r>
              <a:rPr b="1" i="0" lang="en-IE" sz="8500" u="none" cap="none" strike="noStrike">
                <a:solidFill>
                  <a:srgbClr val="75114A"/>
                </a:solidFill>
                <a:latin typeface="Calibri"/>
                <a:ea typeface="Calibri"/>
                <a:cs typeface="Calibri"/>
                <a:sym typeface="Calibri"/>
              </a:rPr>
              <a:t>€218.5</a:t>
            </a:r>
            <a:endParaRPr b="0" i="0" sz="1400" u="none" cap="none" strike="noStrike">
              <a:solidFill>
                <a:srgbClr val="000000"/>
              </a:solidFill>
              <a:latin typeface="Arial"/>
              <a:ea typeface="Arial"/>
              <a:cs typeface="Arial"/>
              <a:sym typeface="Arial"/>
            </a:endParaRPr>
          </a:p>
        </p:txBody>
      </p:sp>
      <p:sp>
        <p:nvSpPr>
          <p:cNvPr id="86" name="Google Shape;86;p7"/>
          <p:cNvSpPr txBox="1"/>
          <p:nvPr/>
        </p:nvSpPr>
        <p:spPr>
          <a:xfrm>
            <a:off x="9992465" y="2070383"/>
            <a:ext cx="1380600" cy="508800"/>
          </a:xfrm>
          <a:prstGeom prst="rect">
            <a:avLst/>
          </a:prstGeom>
          <a:noFill/>
          <a:ln>
            <a:noFill/>
          </a:ln>
        </p:spPr>
        <p:txBody>
          <a:bodyPr anchorCtr="0" anchor="t" bIns="45700" lIns="91425" spcFirstLastPara="1" rIns="91425" wrap="square" tIns="45700">
            <a:noAutofit/>
          </a:bodyPr>
          <a:lstStyle/>
          <a:p>
            <a:pPr indent="0" lvl="1" marL="6350" marR="0" rtl="0" algn="l">
              <a:lnSpc>
                <a:spcPct val="80000"/>
              </a:lnSpc>
              <a:spcBef>
                <a:spcPts val="0"/>
              </a:spcBef>
              <a:spcAft>
                <a:spcPts val="0"/>
              </a:spcAft>
              <a:buClr>
                <a:srgbClr val="000000"/>
              </a:buClr>
              <a:buSzPts val="3300"/>
              <a:buFont typeface="Arial"/>
              <a:buNone/>
            </a:pPr>
            <a:r>
              <a:rPr b="0" i="0" lang="en-IE" sz="3300" u="none" cap="none" strike="noStrike">
                <a:solidFill>
                  <a:srgbClr val="753055"/>
                </a:solidFill>
                <a:latin typeface="Calibri"/>
                <a:ea typeface="Calibri"/>
                <a:cs typeface="Calibri"/>
                <a:sym typeface="Calibri"/>
              </a:rPr>
              <a:t>million</a:t>
            </a:r>
            <a:endParaRPr b="1" i="0" sz="3300" u="none" cap="none" strike="noStrike">
              <a:solidFill>
                <a:srgbClr val="753055"/>
              </a:solidFill>
              <a:latin typeface="Calibri"/>
              <a:ea typeface="Calibri"/>
              <a:cs typeface="Calibri"/>
              <a:sym typeface="Calibri"/>
            </a:endParaRPr>
          </a:p>
        </p:txBody>
      </p:sp>
      <p:sp>
        <p:nvSpPr>
          <p:cNvPr id="87" name="Google Shape;87;p7"/>
          <p:cNvSpPr txBox="1"/>
          <p:nvPr/>
        </p:nvSpPr>
        <p:spPr>
          <a:xfrm>
            <a:off x="7781904" y="3371312"/>
            <a:ext cx="3659400" cy="508800"/>
          </a:xfrm>
          <a:prstGeom prst="rect">
            <a:avLst/>
          </a:prstGeom>
          <a:noFill/>
          <a:ln>
            <a:noFill/>
          </a:ln>
        </p:spPr>
        <p:txBody>
          <a:bodyPr anchorCtr="0" anchor="t" bIns="45700" lIns="91425" spcFirstLastPara="1" rIns="91425" wrap="square" tIns="45700">
            <a:noAutofit/>
          </a:bodyPr>
          <a:lstStyle/>
          <a:p>
            <a:pPr indent="0" lvl="1" marL="6350" marR="0" rtl="0" algn="l">
              <a:lnSpc>
                <a:spcPct val="80000"/>
              </a:lnSpc>
              <a:spcBef>
                <a:spcPts val="0"/>
              </a:spcBef>
              <a:spcAft>
                <a:spcPts val="0"/>
              </a:spcAft>
              <a:buClr>
                <a:srgbClr val="000000"/>
              </a:buClr>
              <a:buSzPts val="3300"/>
              <a:buFont typeface="Arial"/>
              <a:buNone/>
            </a:pPr>
            <a:r>
              <a:rPr b="0" i="0" lang="en-IE" sz="3300" u="none" cap="none" strike="noStrike">
                <a:solidFill>
                  <a:srgbClr val="753055"/>
                </a:solidFill>
                <a:latin typeface="Calibri"/>
                <a:ea typeface="Calibri"/>
                <a:cs typeface="Calibri"/>
                <a:sym typeface="Calibri"/>
              </a:rPr>
              <a:t>alumni worldwide</a:t>
            </a:r>
            <a:endParaRPr b="1" i="0" sz="3300" u="none" cap="none" strike="noStrike">
              <a:solidFill>
                <a:srgbClr val="753055"/>
              </a:solidFill>
              <a:latin typeface="Calibri"/>
              <a:ea typeface="Calibri"/>
              <a:cs typeface="Calibri"/>
              <a:sym typeface="Calibri"/>
            </a:endParaRPr>
          </a:p>
        </p:txBody>
      </p:sp>
      <p:sp>
        <p:nvSpPr>
          <p:cNvPr id="88" name="Google Shape;88;p7"/>
          <p:cNvSpPr txBox="1"/>
          <p:nvPr/>
        </p:nvSpPr>
        <p:spPr>
          <a:xfrm>
            <a:off x="7768934" y="2849970"/>
            <a:ext cx="953400" cy="508800"/>
          </a:xfrm>
          <a:prstGeom prst="rect">
            <a:avLst/>
          </a:prstGeom>
          <a:noFill/>
          <a:ln>
            <a:noFill/>
          </a:ln>
        </p:spPr>
        <p:txBody>
          <a:bodyPr anchorCtr="0" anchor="t" bIns="45700" lIns="91425" spcFirstLastPara="1" rIns="91425" wrap="square" tIns="45700">
            <a:noAutofit/>
          </a:bodyPr>
          <a:lstStyle/>
          <a:p>
            <a:pPr indent="0" lvl="1" marL="6350" marR="0" rtl="0" algn="l">
              <a:lnSpc>
                <a:spcPct val="80000"/>
              </a:lnSpc>
              <a:spcBef>
                <a:spcPts val="0"/>
              </a:spcBef>
              <a:spcAft>
                <a:spcPts val="0"/>
              </a:spcAft>
              <a:buClr>
                <a:srgbClr val="000000"/>
              </a:buClr>
              <a:buSzPts val="3300"/>
              <a:buFont typeface="Arial"/>
              <a:buNone/>
            </a:pPr>
            <a:r>
              <a:rPr b="0" i="0" lang="en-IE" sz="3300" u="none" cap="none" strike="noStrike">
                <a:solidFill>
                  <a:schemeClr val="lt1"/>
                </a:solidFill>
                <a:latin typeface="Calibri"/>
                <a:ea typeface="Calibri"/>
                <a:cs typeface="Calibri"/>
                <a:sym typeface="Calibri"/>
              </a:rPr>
              <a:t>over</a:t>
            </a:r>
            <a:endParaRPr b="1" i="0" sz="3300" u="none" cap="none" strike="noStrike">
              <a:solidFill>
                <a:schemeClr val="lt1"/>
              </a:solidFill>
              <a:latin typeface="Calibri"/>
              <a:ea typeface="Calibri"/>
              <a:cs typeface="Calibri"/>
              <a:sym typeface="Calibri"/>
            </a:endParaRPr>
          </a:p>
        </p:txBody>
      </p:sp>
      <p:sp>
        <p:nvSpPr>
          <p:cNvPr id="89" name="Google Shape;89;p7"/>
          <p:cNvSpPr txBox="1"/>
          <p:nvPr/>
        </p:nvSpPr>
        <p:spPr>
          <a:xfrm>
            <a:off x="8589525" y="2331232"/>
            <a:ext cx="3381900" cy="12465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7300"/>
              <a:buFont typeface="Arial"/>
              <a:buNone/>
            </a:pPr>
            <a:r>
              <a:rPr b="1" i="0" lang="en-IE" sz="7300" u="none" cap="none" strike="noStrike">
                <a:solidFill>
                  <a:srgbClr val="75114A"/>
                </a:solidFill>
                <a:latin typeface="Calibri"/>
                <a:ea typeface="Calibri"/>
                <a:cs typeface="Calibri"/>
                <a:sym typeface="Calibri"/>
              </a:rPr>
              <a:t>90,000</a:t>
            </a:r>
            <a:endParaRPr b="0" i="0" sz="1400" u="none" cap="none" strike="noStrike">
              <a:solidFill>
                <a:srgbClr val="000000"/>
              </a:solidFill>
              <a:latin typeface="Arial"/>
              <a:ea typeface="Arial"/>
              <a:cs typeface="Arial"/>
              <a:sym typeface="Arial"/>
            </a:endParaRPr>
          </a:p>
        </p:txBody>
      </p:sp>
      <p:cxnSp>
        <p:nvCxnSpPr>
          <p:cNvPr id="90" name="Google Shape;90;p7"/>
          <p:cNvCxnSpPr/>
          <p:nvPr/>
        </p:nvCxnSpPr>
        <p:spPr>
          <a:xfrm>
            <a:off x="7951104" y="2546687"/>
            <a:ext cx="3216300" cy="0"/>
          </a:xfrm>
          <a:prstGeom prst="straightConnector1">
            <a:avLst/>
          </a:prstGeom>
          <a:noFill/>
          <a:ln cap="flat" cmpd="sng" w="28575">
            <a:solidFill>
              <a:srgbClr val="EAF1D3"/>
            </a:solidFill>
            <a:prstDash val="solid"/>
            <a:miter lim="800000"/>
            <a:headEnd len="sm" w="sm" type="none"/>
            <a:tailEnd len="sm" w="sm" type="none"/>
          </a:ln>
        </p:spPr>
      </p:cxnSp>
      <p:sp>
        <p:nvSpPr>
          <p:cNvPr id="91" name="Google Shape;91;p7"/>
          <p:cNvSpPr txBox="1"/>
          <p:nvPr/>
        </p:nvSpPr>
        <p:spPr>
          <a:xfrm>
            <a:off x="6639342" y="4595845"/>
            <a:ext cx="1976100" cy="19389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12000"/>
              <a:buFont typeface="Arial"/>
              <a:buNone/>
            </a:pPr>
            <a:r>
              <a:rPr b="1" i="0" lang="en-IE" sz="12000" u="none" cap="none" strike="noStrike">
                <a:solidFill>
                  <a:srgbClr val="6B0E33"/>
                </a:solidFill>
                <a:latin typeface="Calibri"/>
                <a:ea typeface="Calibri"/>
                <a:cs typeface="Calibri"/>
                <a:sym typeface="Calibri"/>
              </a:rPr>
              <a:t>96</a:t>
            </a:r>
            <a:endParaRPr b="0" i="0" sz="1400" u="none" cap="none" strike="noStrike">
              <a:solidFill>
                <a:srgbClr val="000000"/>
              </a:solidFill>
              <a:latin typeface="Arial"/>
              <a:ea typeface="Arial"/>
              <a:cs typeface="Arial"/>
              <a:sym typeface="Arial"/>
            </a:endParaRPr>
          </a:p>
        </p:txBody>
      </p:sp>
      <p:sp>
        <p:nvSpPr>
          <p:cNvPr id="92" name="Google Shape;92;p7"/>
          <p:cNvSpPr txBox="1"/>
          <p:nvPr/>
        </p:nvSpPr>
        <p:spPr>
          <a:xfrm>
            <a:off x="8119101" y="4790338"/>
            <a:ext cx="835500" cy="11697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7000"/>
              <a:buFont typeface="Arial"/>
              <a:buNone/>
            </a:pPr>
            <a:r>
              <a:rPr b="1" i="0" lang="en-IE" sz="7000" u="none" cap="none" strike="noStrike">
                <a:solidFill>
                  <a:srgbClr val="6B0E33"/>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93" name="Google Shape;93;p7"/>
          <p:cNvSpPr txBox="1"/>
          <p:nvPr/>
        </p:nvSpPr>
        <p:spPr>
          <a:xfrm>
            <a:off x="511197" y="228758"/>
            <a:ext cx="2694000" cy="1426500"/>
          </a:xfrm>
          <a:prstGeom prst="rect">
            <a:avLst/>
          </a:prstGeom>
          <a:noFill/>
          <a:ln>
            <a:noFill/>
          </a:ln>
        </p:spPr>
        <p:txBody>
          <a:bodyPr anchorCtr="0" anchor="t" bIns="45700" lIns="91425" spcFirstLastPara="1" rIns="91425" wrap="square" tIns="45700">
            <a:noAutofit/>
          </a:bodyPr>
          <a:lstStyle/>
          <a:p>
            <a:pPr indent="0" lvl="1" marL="6350" marR="0" rtl="0" algn="l">
              <a:lnSpc>
                <a:spcPct val="70000"/>
              </a:lnSpc>
              <a:spcBef>
                <a:spcPts val="0"/>
              </a:spcBef>
              <a:spcAft>
                <a:spcPts val="0"/>
              </a:spcAft>
              <a:buClr>
                <a:srgbClr val="000000"/>
              </a:buClr>
              <a:buSzPts val="6000"/>
              <a:buFont typeface="Arial"/>
              <a:buNone/>
            </a:pPr>
            <a:r>
              <a:rPr b="0" i="0" lang="en-IE" sz="6000" u="none" cap="none" strike="noStrike">
                <a:solidFill>
                  <a:schemeClr val="lt1"/>
                </a:solidFill>
                <a:latin typeface="Calibri"/>
                <a:ea typeface="Calibri"/>
                <a:cs typeface="Calibri"/>
                <a:sym typeface="Calibri"/>
              </a:rPr>
              <a:t>At a</a:t>
            </a:r>
            <a:endParaRPr b="0" i="0" sz="1400" u="none" cap="none" strike="noStrike">
              <a:solidFill>
                <a:srgbClr val="000000"/>
              </a:solidFill>
              <a:latin typeface="Arial"/>
              <a:ea typeface="Arial"/>
              <a:cs typeface="Arial"/>
              <a:sym typeface="Arial"/>
            </a:endParaRPr>
          </a:p>
          <a:p>
            <a:pPr indent="0" lvl="1" marL="6350" marR="0" rtl="0" algn="l">
              <a:lnSpc>
                <a:spcPct val="70000"/>
              </a:lnSpc>
              <a:spcBef>
                <a:spcPts val="0"/>
              </a:spcBef>
              <a:spcAft>
                <a:spcPts val="0"/>
              </a:spcAft>
              <a:buClr>
                <a:srgbClr val="000000"/>
              </a:buClr>
              <a:buSzPts val="6000"/>
              <a:buFont typeface="Arial"/>
              <a:buNone/>
            </a:pPr>
            <a:r>
              <a:rPr b="0" i="0" lang="en-IE" sz="6000" u="none" cap="none" strike="noStrike">
                <a:solidFill>
                  <a:schemeClr val="lt1"/>
                </a:solidFill>
                <a:latin typeface="Calibri"/>
                <a:ea typeface="Calibri"/>
                <a:cs typeface="Calibri"/>
                <a:sym typeface="Calibri"/>
              </a:rPr>
              <a:t>glance</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cSld name="2_Blank">
    <p:spTree>
      <p:nvGrpSpPr>
        <p:cNvPr id="94" name="Shape 94"/>
        <p:cNvGrpSpPr/>
        <p:nvPr/>
      </p:nvGrpSpPr>
      <p:grpSpPr>
        <a:xfrm>
          <a:off x="0" y="0"/>
          <a:ext cx="0" cy="0"/>
          <a:chOff x="0" y="0"/>
          <a:chExt cx="0" cy="0"/>
        </a:xfrm>
      </p:grpSpPr>
      <p:sp>
        <p:nvSpPr>
          <p:cNvPr id="95" name="Google Shape;95;p8"/>
          <p:cNvSpPr/>
          <p:nvPr/>
        </p:nvSpPr>
        <p:spPr>
          <a:xfrm>
            <a:off x="0" y="0"/>
            <a:ext cx="12192000" cy="6858000"/>
          </a:xfrm>
          <a:prstGeom prst="rect">
            <a:avLst/>
          </a:prstGeom>
          <a:solidFill>
            <a:srgbClr val="52D0B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96" name="Google Shape;96;p8"/>
          <p:cNvPicPr preferRelativeResize="0"/>
          <p:nvPr/>
        </p:nvPicPr>
        <p:blipFill rotWithShape="1">
          <a:blip r:embed="rId2">
            <a:alphaModFix/>
          </a:blip>
          <a:srcRect b="-7882" l="0" r="1941" t="-1"/>
          <a:stretch/>
        </p:blipFill>
        <p:spPr>
          <a:xfrm>
            <a:off x="3747382" y="755373"/>
            <a:ext cx="8471124" cy="6102628"/>
          </a:xfrm>
          <a:prstGeom prst="rect">
            <a:avLst/>
          </a:prstGeom>
          <a:noFill/>
          <a:ln>
            <a:noFill/>
          </a:ln>
        </p:spPr>
      </p:pic>
      <p:sp>
        <p:nvSpPr>
          <p:cNvPr id="97" name="Google Shape;97;p8"/>
          <p:cNvSpPr txBox="1"/>
          <p:nvPr/>
        </p:nvSpPr>
        <p:spPr>
          <a:xfrm>
            <a:off x="460397" y="381158"/>
            <a:ext cx="2694000" cy="1315500"/>
          </a:xfrm>
          <a:prstGeom prst="rect">
            <a:avLst/>
          </a:prstGeom>
          <a:noFill/>
          <a:ln>
            <a:noFill/>
          </a:ln>
        </p:spPr>
        <p:txBody>
          <a:bodyPr anchorCtr="0" anchor="t" bIns="45700" lIns="91425" spcFirstLastPara="1" rIns="91425" wrap="square" tIns="45700">
            <a:noAutofit/>
          </a:bodyPr>
          <a:lstStyle/>
          <a:p>
            <a:pPr indent="0" lvl="1" marL="6350" marR="0" rtl="0" algn="l">
              <a:lnSpc>
                <a:spcPct val="70000"/>
              </a:lnSpc>
              <a:spcBef>
                <a:spcPts val="0"/>
              </a:spcBef>
              <a:spcAft>
                <a:spcPts val="0"/>
              </a:spcAft>
              <a:buClr>
                <a:srgbClr val="000000"/>
              </a:buClr>
              <a:buSzPts val="5500"/>
              <a:buFont typeface="Arial"/>
              <a:buNone/>
            </a:pPr>
            <a:r>
              <a:rPr b="0" i="0" lang="en-IE" sz="5500" u="none" cap="none" strike="noStrike">
                <a:solidFill>
                  <a:schemeClr val="lt1"/>
                </a:solidFill>
                <a:latin typeface="Calibri"/>
                <a:ea typeface="Calibri"/>
                <a:cs typeface="Calibri"/>
                <a:sym typeface="Calibri"/>
              </a:rPr>
              <a:t>World</a:t>
            </a:r>
            <a:endParaRPr b="0" i="0" sz="1400" u="none" cap="none" strike="noStrike">
              <a:solidFill>
                <a:srgbClr val="000000"/>
              </a:solidFill>
              <a:latin typeface="Arial"/>
              <a:ea typeface="Arial"/>
              <a:cs typeface="Arial"/>
              <a:sym typeface="Arial"/>
            </a:endParaRPr>
          </a:p>
          <a:p>
            <a:pPr indent="0" lvl="1" marL="6350" marR="0" rtl="0" algn="l">
              <a:lnSpc>
                <a:spcPct val="70000"/>
              </a:lnSpc>
              <a:spcBef>
                <a:spcPts val="0"/>
              </a:spcBef>
              <a:spcAft>
                <a:spcPts val="0"/>
              </a:spcAft>
              <a:buClr>
                <a:srgbClr val="000000"/>
              </a:buClr>
              <a:buSzPts val="5500"/>
              <a:buFont typeface="Arial"/>
              <a:buNone/>
            </a:pPr>
            <a:r>
              <a:rPr b="0" i="0" lang="en-IE" sz="5500" u="none" cap="none" strike="noStrike">
                <a:solidFill>
                  <a:schemeClr val="lt1"/>
                </a:solidFill>
                <a:latin typeface="Calibri"/>
                <a:ea typeface="Calibri"/>
                <a:cs typeface="Calibri"/>
                <a:sym typeface="Calibri"/>
              </a:rPr>
              <a:t>Ranking</a:t>
            </a:r>
            <a:endParaRPr b="0" i="0" sz="1400" u="none" cap="none" strike="noStrike">
              <a:solidFill>
                <a:srgbClr val="000000"/>
              </a:solidFill>
              <a:latin typeface="Arial"/>
              <a:ea typeface="Arial"/>
              <a:cs typeface="Arial"/>
              <a:sym typeface="Arial"/>
            </a:endParaRPr>
          </a:p>
        </p:txBody>
      </p:sp>
      <p:sp>
        <p:nvSpPr>
          <p:cNvPr id="98" name="Google Shape;98;p8"/>
          <p:cNvSpPr txBox="1"/>
          <p:nvPr/>
        </p:nvSpPr>
        <p:spPr>
          <a:xfrm>
            <a:off x="460397" y="1661930"/>
            <a:ext cx="4590300" cy="1815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IE" sz="1400" u="none" cap="none" strike="noStrike">
                <a:solidFill>
                  <a:srgbClr val="204A51"/>
                </a:solidFill>
                <a:latin typeface="Garamond"/>
                <a:ea typeface="Garamond"/>
                <a:cs typeface="Garamond"/>
                <a:sym typeface="Garamond"/>
              </a:rPr>
              <a:t>Since 2012, NUI Galway has been </a:t>
            </a:r>
            <a:br>
              <a:rPr b="1" i="0" lang="en-IE" sz="1400" u="none" cap="none" strike="noStrike">
                <a:solidFill>
                  <a:srgbClr val="204A51"/>
                </a:solidFill>
                <a:latin typeface="Garamond"/>
                <a:ea typeface="Garamond"/>
                <a:cs typeface="Garamond"/>
                <a:sym typeface="Garamond"/>
              </a:rPr>
            </a:br>
            <a:r>
              <a:rPr b="1" i="0" lang="en-IE" sz="1400" u="none" cap="none" strike="noStrike">
                <a:solidFill>
                  <a:srgbClr val="204A51"/>
                </a:solidFill>
                <a:latin typeface="Garamond"/>
                <a:ea typeface="Garamond"/>
                <a:cs typeface="Garamond"/>
                <a:sym typeface="Garamond"/>
              </a:rPr>
              <a:t>the only university in Ireland to rise </a:t>
            </a:r>
            <a:br>
              <a:rPr b="1" i="0" lang="en-IE" sz="1400" u="none" cap="none" strike="noStrike">
                <a:solidFill>
                  <a:srgbClr val="204A51"/>
                </a:solidFill>
                <a:latin typeface="Garamond"/>
                <a:ea typeface="Garamond"/>
                <a:cs typeface="Garamond"/>
                <a:sym typeface="Garamond"/>
              </a:rPr>
            </a:br>
            <a:r>
              <a:rPr b="1" i="0" lang="en-IE" sz="1400" u="none" cap="none" strike="noStrike">
                <a:solidFill>
                  <a:srgbClr val="204A51"/>
                </a:solidFill>
                <a:latin typeface="Garamond"/>
                <a:ea typeface="Garamond"/>
                <a:cs typeface="Garamond"/>
                <a:sym typeface="Garamond"/>
              </a:rPr>
              <a:t>consistently in the most competitive </a:t>
            </a:r>
            <a:br>
              <a:rPr b="1" i="0" lang="en-IE" sz="1400" u="none" cap="none" strike="noStrike">
                <a:solidFill>
                  <a:srgbClr val="204A51"/>
                </a:solidFill>
                <a:latin typeface="Garamond"/>
                <a:ea typeface="Garamond"/>
                <a:cs typeface="Garamond"/>
                <a:sym typeface="Garamond"/>
              </a:rPr>
            </a:br>
            <a:r>
              <a:rPr b="1" i="0" lang="en-IE" sz="1400" u="none" cap="none" strike="noStrike">
                <a:solidFill>
                  <a:srgbClr val="204A51"/>
                </a:solidFill>
                <a:latin typeface="Garamond"/>
                <a:ea typeface="Garamond"/>
                <a:cs typeface="Garamond"/>
                <a:sym typeface="Garamond"/>
              </a:rPr>
              <a:t>World University Rankings. Both the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1" lang="en-IE" sz="1400" u="none" cap="none" strike="noStrike">
                <a:solidFill>
                  <a:srgbClr val="204A51"/>
                </a:solidFill>
                <a:latin typeface="Garamond"/>
                <a:ea typeface="Garamond"/>
                <a:cs typeface="Garamond"/>
                <a:sym typeface="Garamond"/>
              </a:rPr>
              <a:t>Times Higher Education </a:t>
            </a:r>
            <a:r>
              <a:rPr b="1" i="0" lang="en-IE" sz="1400" u="none" cap="none" strike="noStrike">
                <a:solidFill>
                  <a:srgbClr val="204A51"/>
                </a:solidFill>
                <a:latin typeface="Garamond"/>
                <a:ea typeface="Garamond"/>
                <a:cs typeface="Garamond"/>
                <a:sym typeface="Garamond"/>
              </a:rPr>
              <a:t>and </a:t>
            </a:r>
            <a:br>
              <a:rPr b="1" i="0" lang="en-IE" sz="1400" u="none" cap="none" strike="noStrike">
                <a:solidFill>
                  <a:srgbClr val="204A51"/>
                </a:solidFill>
                <a:latin typeface="Garamond"/>
                <a:ea typeface="Garamond"/>
                <a:cs typeface="Garamond"/>
                <a:sym typeface="Garamond"/>
              </a:rPr>
            </a:br>
            <a:r>
              <a:rPr b="1" i="1" lang="en-IE" sz="1400" u="none" cap="none" strike="noStrike">
                <a:solidFill>
                  <a:srgbClr val="204A51"/>
                </a:solidFill>
                <a:latin typeface="Garamond"/>
                <a:ea typeface="Garamond"/>
                <a:cs typeface="Garamond"/>
                <a:sym typeface="Garamond"/>
              </a:rPr>
              <a:t>QS World University Rankings  </a:t>
            </a:r>
            <a:r>
              <a:rPr b="1" i="0" lang="en-IE" sz="1400" u="none" cap="none" strike="noStrike">
                <a:solidFill>
                  <a:srgbClr val="204A51"/>
                </a:solidFill>
                <a:latin typeface="Garamond"/>
                <a:ea typeface="Garamond"/>
                <a:cs typeface="Garamond"/>
                <a:sym typeface="Garamond"/>
              </a:rPr>
              <a:t>have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IE" sz="1400" u="none" cap="none" strike="noStrike">
                <a:solidFill>
                  <a:srgbClr val="204A51"/>
                </a:solidFill>
                <a:latin typeface="Garamond"/>
                <a:ea typeface="Garamond"/>
                <a:cs typeface="Garamond"/>
                <a:sym typeface="Garamond"/>
              </a:rPr>
              <a:t>placed the University in a higher </a:t>
            </a:r>
            <a:br>
              <a:rPr b="1" i="0" lang="en-IE" sz="1400" u="none" cap="none" strike="noStrike">
                <a:solidFill>
                  <a:srgbClr val="204A51"/>
                </a:solidFill>
                <a:latin typeface="Garamond"/>
                <a:ea typeface="Garamond"/>
                <a:cs typeface="Garamond"/>
                <a:sym typeface="Garamond"/>
              </a:rPr>
            </a:br>
            <a:r>
              <a:rPr b="1" i="0" lang="en-IE" sz="1400" u="none" cap="none" strike="noStrike">
                <a:solidFill>
                  <a:srgbClr val="204A51"/>
                </a:solidFill>
                <a:latin typeface="Garamond"/>
                <a:ea typeface="Garamond"/>
                <a:cs typeface="Garamond"/>
                <a:sym typeface="Garamond"/>
              </a:rPr>
              <a:t>position year-on-year.</a:t>
            </a:r>
            <a:endParaRPr b="0" i="0" sz="1400" u="none" cap="none" strike="noStrike">
              <a:solidFill>
                <a:srgbClr val="000000"/>
              </a:solidFill>
              <a:latin typeface="Arial"/>
              <a:ea typeface="Arial"/>
              <a:cs typeface="Arial"/>
              <a:sym typeface="Arial"/>
            </a:endParaRPr>
          </a:p>
        </p:txBody>
      </p:sp>
      <p:sp>
        <p:nvSpPr>
          <p:cNvPr id="99" name="Google Shape;99;p8"/>
          <p:cNvSpPr/>
          <p:nvPr/>
        </p:nvSpPr>
        <p:spPr>
          <a:xfrm>
            <a:off x="4399720" y="530087"/>
            <a:ext cx="3114300" cy="3114300"/>
          </a:xfrm>
          <a:prstGeom prst="ellipse">
            <a:avLst/>
          </a:prstGeom>
          <a:solidFill>
            <a:srgbClr val="75114A">
              <a:alpha val="80392"/>
            </a:srgbClr>
          </a:solidFill>
          <a:ln cap="flat" cmpd="sng" w="222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0" name="Google Shape;100;p8"/>
          <p:cNvSpPr/>
          <p:nvPr/>
        </p:nvSpPr>
        <p:spPr>
          <a:xfrm>
            <a:off x="8355706" y="1603513"/>
            <a:ext cx="3021000" cy="3021000"/>
          </a:xfrm>
          <a:prstGeom prst="ellipse">
            <a:avLst/>
          </a:prstGeom>
          <a:solidFill>
            <a:srgbClr val="B0DD46">
              <a:alpha val="80392"/>
            </a:srgbClr>
          </a:solidFill>
          <a:ln cap="flat" cmpd="sng" w="222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1" name="Google Shape;101;p8"/>
          <p:cNvSpPr/>
          <p:nvPr/>
        </p:nvSpPr>
        <p:spPr>
          <a:xfrm>
            <a:off x="1351945" y="3563405"/>
            <a:ext cx="2822700" cy="2822700"/>
          </a:xfrm>
          <a:prstGeom prst="ellipse">
            <a:avLst/>
          </a:prstGeom>
          <a:solidFill>
            <a:srgbClr val="39818D">
              <a:alpha val="80392"/>
            </a:srgbClr>
          </a:solidFill>
          <a:ln cap="flat" cmpd="sng" w="222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2" name="Google Shape;102;p8"/>
          <p:cNvSpPr txBox="1"/>
          <p:nvPr/>
        </p:nvSpPr>
        <p:spPr>
          <a:xfrm>
            <a:off x="5022454" y="2113721"/>
            <a:ext cx="3598500" cy="10773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1600"/>
              <a:buFont typeface="Arial"/>
              <a:buNone/>
            </a:pPr>
            <a:r>
              <a:rPr b="0" i="0" lang="en-IE" sz="1600" u="none" cap="none" strike="noStrike">
                <a:solidFill>
                  <a:schemeClr val="lt1"/>
                </a:solidFill>
                <a:latin typeface="Calibri"/>
                <a:ea typeface="Calibri"/>
                <a:cs typeface="Calibri"/>
                <a:sym typeface="Calibri"/>
              </a:rPr>
              <a:t>of </a:t>
            </a:r>
            <a:r>
              <a:rPr b="1" i="0" lang="en-IE" sz="1600" u="none" cap="none" strike="noStrike">
                <a:solidFill>
                  <a:schemeClr val="lt1"/>
                </a:solidFill>
                <a:latin typeface="Calibri"/>
                <a:ea typeface="Calibri"/>
                <a:cs typeface="Calibri"/>
                <a:sym typeface="Calibri"/>
              </a:rPr>
              <a:t>universities </a:t>
            </a:r>
            <a:br>
              <a:rPr b="1" i="0" lang="en-IE" sz="1600" u="none" cap="none" strike="noStrike">
                <a:solidFill>
                  <a:schemeClr val="lt1"/>
                </a:solidFill>
                <a:latin typeface="Calibri"/>
                <a:ea typeface="Calibri"/>
                <a:cs typeface="Calibri"/>
                <a:sym typeface="Calibri"/>
              </a:rPr>
            </a:br>
            <a:r>
              <a:rPr b="1" i="0" lang="en-IE" sz="1600" u="none" cap="none" strike="noStrike">
                <a:solidFill>
                  <a:schemeClr val="lt1"/>
                </a:solidFill>
                <a:latin typeface="Calibri"/>
                <a:ea typeface="Calibri"/>
                <a:cs typeface="Calibri"/>
                <a:sym typeface="Calibri"/>
              </a:rPr>
              <a:t>worldwide </a:t>
            </a:r>
            <a:r>
              <a:rPr b="0" i="0" lang="en-IE" sz="1600" u="none" cap="none" strike="noStrike">
                <a:solidFill>
                  <a:schemeClr val="lt1"/>
                </a:solidFill>
                <a:latin typeface="Calibri"/>
                <a:ea typeface="Calibri"/>
                <a:cs typeface="Calibri"/>
                <a:sym typeface="Calibri"/>
              </a:rPr>
              <a:t>according </a:t>
            </a:r>
            <a:br>
              <a:rPr b="0" i="0" lang="en-IE" sz="1600" u="none" cap="none" strike="noStrike">
                <a:solidFill>
                  <a:schemeClr val="lt1"/>
                </a:solidFill>
                <a:latin typeface="Calibri"/>
                <a:ea typeface="Calibri"/>
                <a:cs typeface="Calibri"/>
                <a:sym typeface="Calibri"/>
              </a:rPr>
            </a:br>
            <a:r>
              <a:rPr b="0" i="0" lang="en-IE" sz="1600" u="none" cap="none" strike="noStrike">
                <a:solidFill>
                  <a:schemeClr val="lt1"/>
                </a:solidFill>
                <a:latin typeface="Calibri"/>
                <a:ea typeface="Calibri"/>
                <a:cs typeface="Calibri"/>
                <a:sym typeface="Calibri"/>
              </a:rPr>
              <a:t>to </a:t>
            </a:r>
            <a:r>
              <a:rPr b="1" i="1" lang="en-IE" sz="1600" u="none" cap="none" strike="noStrike">
                <a:solidFill>
                  <a:schemeClr val="lt1"/>
                </a:solidFill>
                <a:latin typeface="Calibri"/>
                <a:ea typeface="Calibri"/>
                <a:cs typeface="Calibri"/>
                <a:sym typeface="Calibri"/>
              </a:rPr>
              <a:t>QS World </a:t>
            </a:r>
            <a:br>
              <a:rPr b="1" i="1" lang="en-IE" sz="1600" u="none" cap="none" strike="noStrike">
                <a:solidFill>
                  <a:schemeClr val="lt1"/>
                </a:solidFill>
                <a:latin typeface="Calibri"/>
                <a:ea typeface="Calibri"/>
                <a:cs typeface="Calibri"/>
                <a:sym typeface="Calibri"/>
              </a:rPr>
            </a:br>
            <a:r>
              <a:rPr b="1" i="1" lang="en-IE" sz="1600" u="none" cap="none" strike="noStrike">
                <a:solidFill>
                  <a:schemeClr val="lt1"/>
                </a:solidFill>
                <a:latin typeface="Calibri"/>
                <a:ea typeface="Calibri"/>
                <a:cs typeface="Calibri"/>
                <a:sym typeface="Calibri"/>
              </a:rPr>
              <a:t>University Rankings</a:t>
            </a:r>
            <a:endParaRPr b="0" i="0" sz="1400" u="none" cap="none" strike="noStrike">
              <a:solidFill>
                <a:srgbClr val="000000"/>
              </a:solidFill>
              <a:latin typeface="Arial"/>
              <a:ea typeface="Arial"/>
              <a:cs typeface="Arial"/>
              <a:sym typeface="Arial"/>
            </a:endParaRPr>
          </a:p>
        </p:txBody>
      </p:sp>
      <p:sp>
        <p:nvSpPr>
          <p:cNvPr id="103" name="Google Shape;103;p8"/>
          <p:cNvSpPr txBox="1"/>
          <p:nvPr/>
        </p:nvSpPr>
        <p:spPr>
          <a:xfrm>
            <a:off x="5037685" y="1067819"/>
            <a:ext cx="1537800" cy="466200"/>
          </a:xfrm>
          <a:prstGeom prst="rect">
            <a:avLst/>
          </a:prstGeom>
          <a:noFill/>
          <a:ln>
            <a:noFill/>
          </a:ln>
        </p:spPr>
        <p:txBody>
          <a:bodyPr anchorCtr="0" anchor="t" bIns="45700" lIns="91425" spcFirstLastPara="1" rIns="91425" wrap="square" tIns="45700">
            <a:noAutofit/>
          </a:bodyPr>
          <a:lstStyle/>
          <a:p>
            <a:pPr indent="0" lvl="1" marL="6350" marR="0" rtl="0" algn="l">
              <a:lnSpc>
                <a:spcPct val="80000"/>
              </a:lnSpc>
              <a:spcBef>
                <a:spcPts val="0"/>
              </a:spcBef>
              <a:spcAft>
                <a:spcPts val="0"/>
              </a:spcAft>
              <a:buClr>
                <a:srgbClr val="000000"/>
              </a:buClr>
              <a:buSzPts val="1500"/>
              <a:buFont typeface="Arial"/>
              <a:buNone/>
            </a:pPr>
            <a:r>
              <a:rPr b="0" i="0" lang="en-IE" sz="1500" u="none" cap="none" strike="noStrike">
                <a:solidFill>
                  <a:schemeClr val="lt1"/>
                </a:solidFill>
                <a:latin typeface="Calibri"/>
                <a:ea typeface="Calibri"/>
                <a:cs typeface="Calibri"/>
                <a:sym typeface="Calibri"/>
              </a:rPr>
              <a:t>We rank</a:t>
            </a:r>
            <a:br>
              <a:rPr b="0" i="0" lang="en-IE" sz="1500" u="none" cap="none" strike="noStrike">
                <a:solidFill>
                  <a:schemeClr val="lt1"/>
                </a:solidFill>
                <a:latin typeface="Calibri"/>
                <a:ea typeface="Calibri"/>
                <a:cs typeface="Calibri"/>
                <a:sym typeface="Calibri"/>
              </a:rPr>
            </a:br>
            <a:r>
              <a:rPr b="0" i="0" lang="en-IE" sz="1500" u="none" cap="none" strike="noStrike">
                <a:solidFill>
                  <a:schemeClr val="lt1"/>
                </a:solidFill>
                <a:latin typeface="Calibri"/>
                <a:ea typeface="Calibri"/>
                <a:cs typeface="Calibri"/>
                <a:sym typeface="Calibri"/>
              </a:rPr>
              <a:t>amongst the</a:t>
            </a:r>
            <a:endParaRPr b="1" i="0" sz="1500" u="none" cap="none" strike="noStrike">
              <a:solidFill>
                <a:schemeClr val="lt1"/>
              </a:solidFill>
              <a:latin typeface="Calibri"/>
              <a:ea typeface="Calibri"/>
              <a:cs typeface="Calibri"/>
              <a:sym typeface="Calibri"/>
            </a:endParaRPr>
          </a:p>
        </p:txBody>
      </p:sp>
      <p:sp>
        <p:nvSpPr>
          <p:cNvPr id="104" name="Google Shape;104;p8"/>
          <p:cNvSpPr txBox="1"/>
          <p:nvPr/>
        </p:nvSpPr>
        <p:spPr>
          <a:xfrm>
            <a:off x="5737303" y="442057"/>
            <a:ext cx="1323600" cy="20775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12900"/>
              <a:buFont typeface="Arial"/>
              <a:buNone/>
            </a:pPr>
            <a:r>
              <a:rPr b="0" i="0" lang="en-IE" sz="12900" u="none" cap="none" strike="noStrike">
                <a:solidFill>
                  <a:schemeClr val="lt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105" name="Google Shape;105;p8"/>
          <p:cNvSpPr txBox="1"/>
          <p:nvPr/>
        </p:nvSpPr>
        <p:spPr>
          <a:xfrm>
            <a:off x="6388699" y="1054674"/>
            <a:ext cx="1323600" cy="9849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5800"/>
              <a:buFont typeface="Arial"/>
              <a:buNone/>
            </a:pPr>
            <a:r>
              <a:rPr b="0" i="0" lang="en-IE" sz="5800" u="none" cap="none" strike="noStrike">
                <a:solidFill>
                  <a:schemeClr val="lt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106" name="Google Shape;106;p8"/>
          <p:cNvSpPr txBox="1"/>
          <p:nvPr/>
        </p:nvSpPr>
        <p:spPr>
          <a:xfrm>
            <a:off x="8772199" y="1668840"/>
            <a:ext cx="2951700" cy="15543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9500"/>
              <a:buFont typeface="Arial"/>
              <a:buNone/>
            </a:pPr>
            <a:r>
              <a:rPr b="0" i="0" lang="en-IE" sz="9500" u="none" cap="none" strike="noStrike">
                <a:solidFill>
                  <a:schemeClr val="lt1"/>
                </a:solidFill>
                <a:latin typeface="Calibri"/>
                <a:ea typeface="Calibri"/>
                <a:cs typeface="Calibri"/>
                <a:sym typeface="Calibri"/>
              </a:rPr>
              <a:t>250</a:t>
            </a:r>
            <a:endParaRPr b="0" i="0" sz="1400" u="none" cap="none" strike="noStrike">
              <a:solidFill>
                <a:srgbClr val="000000"/>
              </a:solidFill>
              <a:latin typeface="Arial"/>
              <a:ea typeface="Arial"/>
              <a:cs typeface="Arial"/>
              <a:sym typeface="Arial"/>
            </a:endParaRPr>
          </a:p>
        </p:txBody>
      </p:sp>
      <p:sp>
        <p:nvSpPr>
          <p:cNvPr id="107" name="Google Shape;107;p8"/>
          <p:cNvSpPr txBox="1"/>
          <p:nvPr/>
        </p:nvSpPr>
        <p:spPr>
          <a:xfrm>
            <a:off x="8798703" y="2890391"/>
            <a:ext cx="3598500" cy="13233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1600"/>
              <a:buFont typeface="Arial"/>
              <a:buNone/>
            </a:pPr>
            <a:r>
              <a:rPr b="1" i="0" lang="en-IE" sz="1600" u="none" cap="none" strike="noStrike">
                <a:solidFill>
                  <a:schemeClr val="lt1"/>
                </a:solidFill>
                <a:latin typeface="Calibri"/>
                <a:ea typeface="Calibri"/>
                <a:cs typeface="Calibri"/>
                <a:sym typeface="Calibri"/>
              </a:rPr>
              <a:t>We ranked in the top 250 </a:t>
            </a:r>
            <a:br>
              <a:rPr b="1" i="0" lang="en-IE" sz="1600" u="none" cap="none" strike="noStrike">
                <a:solidFill>
                  <a:schemeClr val="lt1"/>
                </a:solidFill>
                <a:latin typeface="Calibri"/>
                <a:ea typeface="Calibri"/>
                <a:cs typeface="Calibri"/>
                <a:sym typeface="Calibri"/>
              </a:rPr>
            </a:br>
            <a:r>
              <a:rPr b="1" i="0" lang="en-IE" sz="1600" u="none" cap="none" strike="noStrike">
                <a:solidFill>
                  <a:schemeClr val="lt1"/>
                </a:solidFill>
                <a:latin typeface="Calibri"/>
                <a:ea typeface="Calibri"/>
                <a:cs typeface="Calibri"/>
                <a:sym typeface="Calibri"/>
              </a:rPr>
              <a:t>World Universities in the </a:t>
            </a:r>
            <a:br>
              <a:rPr b="1" i="0" lang="en-IE" sz="1600" u="none" cap="none" strike="noStrike">
                <a:solidFill>
                  <a:schemeClr val="lt1"/>
                </a:solidFill>
                <a:latin typeface="Calibri"/>
                <a:ea typeface="Calibri"/>
                <a:cs typeface="Calibri"/>
                <a:sym typeface="Calibri"/>
              </a:rPr>
            </a:br>
            <a:r>
              <a:rPr b="0" i="0" lang="en-IE" sz="1600" u="none" cap="none" strike="noStrike">
                <a:solidFill>
                  <a:schemeClr val="lt1"/>
                </a:solidFill>
                <a:latin typeface="Calibri"/>
                <a:ea typeface="Calibri"/>
                <a:cs typeface="Calibri"/>
                <a:sym typeface="Calibri"/>
              </a:rPr>
              <a:t>Times Higher Education </a:t>
            </a:r>
            <a:br>
              <a:rPr b="0" i="0" lang="en-IE" sz="1600" u="none" cap="none" strike="noStrike">
                <a:solidFill>
                  <a:schemeClr val="lt1"/>
                </a:solidFill>
                <a:latin typeface="Calibri"/>
                <a:ea typeface="Calibri"/>
                <a:cs typeface="Calibri"/>
                <a:sym typeface="Calibri"/>
              </a:rPr>
            </a:br>
            <a:r>
              <a:rPr b="1" i="0" lang="en-IE" sz="1600" u="none" cap="none" strike="noStrike">
                <a:solidFill>
                  <a:schemeClr val="lt1"/>
                </a:solidFill>
                <a:latin typeface="Calibri"/>
                <a:ea typeface="Calibri"/>
                <a:cs typeface="Calibri"/>
                <a:sym typeface="Calibri"/>
              </a:rPr>
              <a:t>(THE) World University </a:t>
            </a:r>
            <a:br>
              <a:rPr b="1" i="0" lang="en-IE" sz="1600" u="none" cap="none" strike="noStrike">
                <a:solidFill>
                  <a:schemeClr val="lt1"/>
                </a:solidFill>
                <a:latin typeface="Calibri"/>
                <a:ea typeface="Calibri"/>
                <a:cs typeface="Calibri"/>
                <a:sym typeface="Calibri"/>
              </a:rPr>
            </a:br>
            <a:r>
              <a:rPr b="1" i="0" lang="en-IE" sz="1600" u="none" cap="none" strike="noStrike">
                <a:solidFill>
                  <a:schemeClr val="lt1"/>
                </a:solidFill>
                <a:latin typeface="Calibri"/>
                <a:ea typeface="Calibri"/>
                <a:cs typeface="Calibri"/>
                <a:sym typeface="Calibri"/>
              </a:rPr>
              <a:t>Rankings 2016/2017</a:t>
            </a:r>
            <a:endParaRPr b="1" i="1" sz="1600" u="none" cap="none" strike="noStrike">
              <a:solidFill>
                <a:schemeClr val="lt1"/>
              </a:solidFill>
              <a:latin typeface="Calibri"/>
              <a:ea typeface="Calibri"/>
              <a:cs typeface="Calibri"/>
              <a:sym typeface="Calibri"/>
            </a:endParaRPr>
          </a:p>
        </p:txBody>
      </p:sp>
      <p:sp>
        <p:nvSpPr>
          <p:cNvPr id="108" name="Google Shape;108;p8"/>
          <p:cNvSpPr txBox="1"/>
          <p:nvPr/>
        </p:nvSpPr>
        <p:spPr>
          <a:xfrm>
            <a:off x="2616768" y="3381665"/>
            <a:ext cx="1323600" cy="20775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12900"/>
              <a:buFont typeface="Arial"/>
              <a:buNone/>
            </a:pPr>
            <a:r>
              <a:rPr b="0" i="0" lang="en-IE" sz="12900" u="none" cap="none" strike="noStrike">
                <a:solidFill>
                  <a:schemeClr val="lt1"/>
                </a:solidFill>
                <a:latin typeface="Calibri"/>
                <a:ea typeface="Calibri"/>
                <a:cs typeface="Calibri"/>
                <a:sym typeface="Calibri"/>
              </a:rPr>
              <a:t>6</a:t>
            </a:r>
            <a:endParaRPr b="0" i="0" sz="1400" u="none" cap="none" strike="noStrike">
              <a:solidFill>
                <a:srgbClr val="000000"/>
              </a:solidFill>
              <a:latin typeface="Arial"/>
              <a:ea typeface="Arial"/>
              <a:cs typeface="Arial"/>
              <a:sym typeface="Arial"/>
            </a:endParaRPr>
          </a:p>
        </p:txBody>
      </p:sp>
      <p:sp>
        <p:nvSpPr>
          <p:cNvPr id="109" name="Google Shape;109;p8"/>
          <p:cNvSpPr txBox="1"/>
          <p:nvPr/>
        </p:nvSpPr>
        <p:spPr>
          <a:xfrm>
            <a:off x="1982169" y="4979390"/>
            <a:ext cx="3598500" cy="10773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1600"/>
              <a:buFont typeface="Arial"/>
              <a:buNone/>
            </a:pPr>
            <a:r>
              <a:rPr b="0" i="0" lang="en-IE" sz="1600" u="none" cap="none" strike="noStrike">
                <a:solidFill>
                  <a:schemeClr val="lt1"/>
                </a:solidFill>
                <a:latin typeface="Calibri"/>
                <a:ea typeface="Calibri"/>
                <a:cs typeface="Calibri"/>
                <a:sym typeface="Calibri"/>
              </a:rPr>
              <a:t>The University rose </a:t>
            </a:r>
            <a:endParaRPr b="0" i="0" sz="1400" u="none" cap="none" strike="noStrike">
              <a:solidFill>
                <a:srgbClr val="000000"/>
              </a:solidFill>
              <a:latin typeface="Arial"/>
              <a:ea typeface="Arial"/>
              <a:cs typeface="Arial"/>
              <a:sym typeface="Arial"/>
            </a:endParaRPr>
          </a:p>
          <a:p>
            <a:pPr indent="0" lvl="1" marL="6350" marR="0" rtl="0" algn="l">
              <a:lnSpc>
                <a:spcPct val="100000"/>
              </a:lnSpc>
              <a:spcBef>
                <a:spcPts val="0"/>
              </a:spcBef>
              <a:spcAft>
                <a:spcPts val="0"/>
              </a:spcAft>
              <a:buClr>
                <a:srgbClr val="000000"/>
              </a:buClr>
              <a:buSzPts val="1600"/>
              <a:buFont typeface="Arial"/>
              <a:buNone/>
            </a:pPr>
            <a:r>
              <a:rPr b="0" i="0" lang="en-IE" sz="1600" u="none" cap="none" strike="noStrike">
                <a:solidFill>
                  <a:schemeClr val="lt1"/>
                </a:solidFill>
                <a:latin typeface="Calibri"/>
                <a:ea typeface="Calibri"/>
                <a:cs typeface="Calibri"/>
                <a:sym typeface="Calibri"/>
              </a:rPr>
              <a:t>6 places in the</a:t>
            </a:r>
            <a:br>
              <a:rPr b="0" i="0" lang="en-IE" sz="1600" u="none" cap="none" strike="noStrike">
                <a:solidFill>
                  <a:schemeClr val="lt1"/>
                </a:solidFill>
                <a:latin typeface="Calibri"/>
                <a:ea typeface="Calibri"/>
                <a:cs typeface="Calibri"/>
                <a:sym typeface="Calibri"/>
              </a:rPr>
            </a:br>
            <a:r>
              <a:rPr b="1" i="1" lang="en-IE" sz="1600" u="none" cap="none" strike="noStrike">
                <a:solidFill>
                  <a:schemeClr val="lt1"/>
                </a:solidFill>
                <a:latin typeface="Calibri"/>
                <a:ea typeface="Calibri"/>
                <a:cs typeface="Calibri"/>
                <a:sym typeface="Calibri"/>
              </a:rPr>
              <a:t>QS World University</a:t>
            </a:r>
            <a:endParaRPr b="0" i="0" sz="1400" u="none" cap="none" strike="noStrike">
              <a:solidFill>
                <a:srgbClr val="000000"/>
              </a:solidFill>
              <a:latin typeface="Arial"/>
              <a:ea typeface="Arial"/>
              <a:cs typeface="Arial"/>
              <a:sym typeface="Arial"/>
            </a:endParaRPr>
          </a:p>
          <a:p>
            <a:pPr indent="0" lvl="1" marL="6350" marR="0" rtl="0" algn="l">
              <a:lnSpc>
                <a:spcPct val="100000"/>
              </a:lnSpc>
              <a:spcBef>
                <a:spcPts val="0"/>
              </a:spcBef>
              <a:spcAft>
                <a:spcPts val="0"/>
              </a:spcAft>
              <a:buClr>
                <a:srgbClr val="000000"/>
              </a:buClr>
              <a:buSzPts val="1600"/>
              <a:buFont typeface="Arial"/>
              <a:buNone/>
            </a:pPr>
            <a:r>
              <a:rPr b="1" i="1" lang="en-IE" sz="1600" u="none" cap="none" strike="noStrike">
                <a:solidFill>
                  <a:schemeClr val="lt1"/>
                </a:solidFill>
                <a:latin typeface="Calibri"/>
                <a:ea typeface="Calibri"/>
                <a:cs typeface="Calibri"/>
                <a:sym typeface="Calibri"/>
              </a:rPr>
              <a:t>Ranking </a:t>
            </a:r>
            <a:r>
              <a:rPr b="0" i="0" lang="en-IE" sz="1600" u="none" cap="none" strike="noStrike">
                <a:solidFill>
                  <a:schemeClr val="lt1"/>
                </a:solidFill>
                <a:latin typeface="Calibri"/>
                <a:ea typeface="Calibri"/>
                <a:cs typeface="Calibri"/>
                <a:sym typeface="Calibri"/>
              </a:rPr>
              <a:t>in 2017</a:t>
            </a:r>
            <a:endParaRPr b="1" i="1" sz="1600" u="none" cap="none" strike="noStrike">
              <a:solidFill>
                <a:schemeClr val="lt1"/>
              </a:solidFill>
              <a:latin typeface="Calibri"/>
              <a:ea typeface="Calibri"/>
              <a:cs typeface="Calibri"/>
              <a:sym typeface="Calibri"/>
            </a:endParaRPr>
          </a:p>
        </p:txBody>
      </p:sp>
      <p:pic>
        <p:nvPicPr>
          <p:cNvPr id="110" name="Google Shape;110;p8"/>
          <p:cNvPicPr preferRelativeResize="0"/>
          <p:nvPr/>
        </p:nvPicPr>
        <p:blipFill rotWithShape="1">
          <a:blip r:embed="rId3">
            <a:alphaModFix/>
          </a:blip>
          <a:srcRect b="0" l="0" r="0" t="0"/>
          <a:stretch/>
        </p:blipFill>
        <p:spPr>
          <a:xfrm>
            <a:off x="1903012" y="3965961"/>
            <a:ext cx="805029" cy="958021"/>
          </a:xfrm>
          <a:prstGeom prst="rect">
            <a:avLst/>
          </a:prstGeom>
          <a:noFill/>
          <a:ln>
            <a:noFill/>
          </a:ln>
        </p:spPr>
      </p:pic>
      <p:pic>
        <p:nvPicPr>
          <p:cNvPr id="111" name="Google Shape;111;p8"/>
          <p:cNvPicPr preferRelativeResize="0"/>
          <p:nvPr/>
        </p:nvPicPr>
        <p:blipFill rotWithShape="1">
          <a:blip r:embed="rId4">
            <a:alphaModFix/>
          </a:blip>
          <a:srcRect b="0" l="0" r="0" t="0"/>
          <a:stretch/>
        </p:blipFill>
        <p:spPr>
          <a:xfrm>
            <a:off x="6971250" y="1722782"/>
            <a:ext cx="1170594" cy="845264"/>
          </a:xfrm>
          <a:prstGeom prst="rect">
            <a:avLst/>
          </a:prstGeom>
          <a:noFill/>
          <a:ln>
            <a:noFill/>
          </a:ln>
          <a:effectLst>
            <a:outerShdw blurRad="50800" rotWithShape="0" algn="tl" dir="2700000" dist="38100">
              <a:srgbClr val="000000">
                <a:alpha val="40000"/>
              </a:srgbClr>
            </a:outerShdw>
          </a:effectLst>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ank">
  <p:cSld name="3_Blank">
    <p:spTree>
      <p:nvGrpSpPr>
        <p:cNvPr id="112" name="Shape 112"/>
        <p:cNvGrpSpPr/>
        <p:nvPr/>
      </p:nvGrpSpPr>
      <p:grpSpPr>
        <a:xfrm>
          <a:off x="0" y="0"/>
          <a:ext cx="0" cy="0"/>
          <a:chOff x="0" y="0"/>
          <a:chExt cx="0" cy="0"/>
        </a:xfrm>
      </p:grpSpPr>
      <p:pic>
        <p:nvPicPr>
          <p:cNvPr id="113" name="Google Shape;113;p9"/>
          <p:cNvPicPr preferRelativeResize="0"/>
          <p:nvPr/>
        </p:nvPicPr>
        <p:blipFill rotWithShape="1">
          <a:blip r:embed="rId2">
            <a:alphaModFix/>
          </a:blip>
          <a:srcRect b="0" l="12621" r="12620" t="36924"/>
          <a:stretch/>
        </p:blipFill>
        <p:spPr>
          <a:xfrm>
            <a:off x="0" y="0"/>
            <a:ext cx="12192000" cy="6858000"/>
          </a:xfrm>
          <a:prstGeom prst="rect">
            <a:avLst/>
          </a:prstGeom>
          <a:noFill/>
          <a:ln>
            <a:noFill/>
          </a:ln>
        </p:spPr>
      </p:pic>
      <p:sp>
        <p:nvSpPr>
          <p:cNvPr id="114" name="Google Shape;114;p9"/>
          <p:cNvSpPr/>
          <p:nvPr/>
        </p:nvSpPr>
        <p:spPr>
          <a:xfrm>
            <a:off x="7466498" y="4874507"/>
            <a:ext cx="4178648" cy="1089611"/>
          </a:xfrm>
          <a:custGeom>
            <a:rect b="b" l="l" r="r" t="t"/>
            <a:pathLst>
              <a:path extrusionOk="0" h="1168484" w="4398577">
                <a:moveTo>
                  <a:pt x="0" y="0"/>
                </a:moveTo>
                <a:lnTo>
                  <a:pt x="4186543" y="13252"/>
                </a:lnTo>
                <a:lnTo>
                  <a:pt x="4398577" y="1168484"/>
                </a:lnTo>
                <a:lnTo>
                  <a:pt x="0" y="1168484"/>
                </a:lnTo>
                <a:lnTo>
                  <a:pt x="0" y="0"/>
                </a:lnTo>
                <a:close/>
              </a:path>
            </a:pathLst>
          </a:custGeom>
          <a:solidFill>
            <a:schemeClr val="lt1">
              <a:alpha val="88235"/>
            </a:schemeClr>
          </a:solidFill>
          <a:ln>
            <a:noFill/>
          </a:ln>
          <a:effectLst>
            <a:outerShdw blurRad="50800" rotWithShape="0" algn="ctr" dir="5400000" dist="508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5" name="Google Shape;115;p9"/>
          <p:cNvSpPr/>
          <p:nvPr/>
        </p:nvSpPr>
        <p:spPr>
          <a:xfrm>
            <a:off x="848139" y="2332383"/>
            <a:ext cx="4492500" cy="3008100"/>
          </a:xfrm>
          <a:prstGeom prst="rect">
            <a:avLst/>
          </a:prstGeom>
          <a:solidFill>
            <a:srgbClr val="575D66">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 name="Google Shape;116;p9"/>
          <p:cNvSpPr/>
          <p:nvPr/>
        </p:nvSpPr>
        <p:spPr>
          <a:xfrm>
            <a:off x="7255565" y="2332383"/>
            <a:ext cx="4936500" cy="1788900"/>
          </a:xfrm>
          <a:prstGeom prst="rect">
            <a:avLst/>
          </a:prstGeom>
          <a:solidFill>
            <a:srgbClr val="575D66">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 name="Google Shape;117;p9"/>
          <p:cNvSpPr/>
          <p:nvPr/>
        </p:nvSpPr>
        <p:spPr>
          <a:xfrm>
            <a:off x="6506817" y="2332382"/>
            <a:ext cx="622800" cy="1615800"/>
          </a:xfrm>
          <a:prstGeom prst="rect">
            <a:avLst/>
          </a:prstGeom>
          <a:solidFill>
            <a:srgbClr val="FFBC1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 name="Google Shape;118;p9"/>
          <p:cNvSpPr/>
          <p:nvPr/>
        </p:nvSpPr>
        <p:spPr>
          <a:xfrm>
            <a:off x="-6626" y="2332380"/>
            <a:ext cx="729000" cy="1479900"/>
          </a:xfrm>
          <a:prstGeom prst="rect">
            <a:avLst/>
          </a:prstGeom>
          <a:solidFill>
            <a:srgbClr val="FFBC1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9" name="Google Shape;119;p9"/>
          <p:cNvSpPr txBox="1"/>
          <p:nvPr/>
        </p:nvSpPr>
        <p:spPr>
          <a:xfrm rot="-5400000">
            <a:off x="-359288" y="2879313"/>
            <a:ext cx="1747500" cy="390300"/>
          </a:xfrm>
          <a:prstGeom prst="rect">
            <a:avLst/>
          </a:prstGeom>
          <a:noFill/>
          <a:ln>
            <a:noFill/>
          </a:ln>
        </p:spPr>
        <p:txBody>
          <a:bodyPr anchorCtr="0" anchor="t" bIns="45700" lIns="91425" spcFirstLastPara="1" rIns="91425" wrap="square" tIns="45700">
            <a:noAutofit/>
          </a:bodyPr>
          <a:lstStyle/>
          <a:p>
            <a:pPr indent="0" lvl="1" marL="6350" marR="0" rtl="0" algn="ctr">
              <a:lnSpc>
                <a:spcPct val="70000"/>
              </a:lnSpc>
              <a:spcBef>
                <a:spcPts val="0"/>
              </a:spcBef>
              <a:spcAft>
                <a:spcPts val="0"/>
              </a:spcAft>
              <a:buClr>
                <a:srgbClr val="000000"/>
              </a:buClr>
              <a:buSzPts val="2600"/>
              <a:buFont typeface="Arial"/>
              <a:buNone/>
            </a:pPr>
            <a:r>
              <a:rPr b="1" i="0" lang="en-IE" sz="2600" u="none" cap="none" strike="noStrike">
                <a:solidFill>
                  <a:srgbClr val="575D66"/>
                </a:solidFill>
                <a:latin typeface="Calibri"/>
                <a:ea typeface="Calibri"/>
                <a:cs typeface="Calibri"/>
                <a:sym typeface="Calibri"/>
              </a:rPr>
              <a:t>VISION</a:t>
            </a:r>
            <a:endParaRPr b="0" i="0" sz="1400" u="none" cap="none" strike="noStrike">
              <a:solidFill>
                <a:srgbClr val="000000"/>
              </a:solidFill>
              <a:latin typeface="Arial"/>
              <a:ea typeface="Arial"/>
              <a:cs typeface="Arial"/>
              <a:sym typeface="Arial"/>
            </a:endParaRPr>
          </a:p>
        </p:txBody>
      </p:sp>
      <p:sp>
        <p:nvSpPr>
          <p:cNvPr id="120" name="Google Shape;120;p9"/>
          <p:cNvSpPr txBox="1"/>
          <p:nvPr/>
        </p:nvSpPr>
        <p:spPr>
          <a:xfrm rot="-5400000">
            <a:off x="6034074" y="2950412"/>
            <a:ext cx="1605300" cy="390300"/>
          </a:xfrm>
          <a:prstGeom prst="rect">
            <a:avLst/>
          </a:prstGeom>
          <a:noFill/>
          <a:ln>
            <a:noFill/>
          </a:ln>
        </p:spPr>
        <p:txBody>
          <a:bodyPr anchorCtr="0" anchor="t" bIns="45700" lIns="91425" spcFirstLastPara="1" rIns="91425" wrap="square" tIns="45700">
            <a:noAutofit/>
          </a:bodyPr>
          <a:lstStyle/>
          <a:p>
            <a:pPr indent="0" lvl="1" marL="6350" marR="0" rtl="0" algn="ctr">
              <a:lnSpc>
                <a:spcPct val="70000"/>
              </a:lnSpc>
              <a:spcBef>
                <a:spcPts val="0"/>
              </a:spcBef>
              <a:spcAft>
                <a:spcPts val="0"/>
              </a:spcAft>
              <a:buClr>
                <a:srgbClr val="000000"/>
              </a:buClr>
              <a:buSzPts val="2600"/>
              <a:buFont typeface="Arial"/>
              <a:buNone/>
            </a:pPr>
            <a:r>
              <a:rPr b="1" i="0" lang="en-IE" sz="2600" u="none" cap="none" strike="noStrike">
                <a:solidFill>
                  <a:srgbClr val="575D66"/>
                </a:solidFill>
                <a:latin typeface="Calibri"/>
                <a:ea typeface="Calibri"/>
                <a:cs typeface="Calibri"/>
                <a:sym typeface="Calibri"/>
              </a:rPr>
              <a:t>MISSION</a:t>
            </a:r>
            <a:endParaRPr b="0" i="0" sz="1400" u="none" cap="none" strike="noStrike">
              <a:solidFill>
                <a:srgbClr val="000000"/>
              </a:solidFill>
              <a:latin typeface="Arial"/>
              <a:ea typeface="Arial"/>
              <a:cs typeface="Arial"/>
              <a:sym typeface="Arial"/>
            </a:endParaRPr>
          </a:p>
        </p:txBody>
      </p:sp>
      <p:pic>
        <p:nvPicPr>
          <p:cNvPr id="121" name="Google Shape;121;p9"/>
          <p:cNvPicPr preferRelativeResize="0"/>
          <p:nvPr/>
        </p:nvPicPr>
        <p:blipFill rotWithShape="1">
          <a:blip r:embed="rId3">
            <a:alphaModFix/>
          </a:blip>
          <a:srcRect b="0" l="0" r="0" t="0"/>
          <a:stretch/>
        </p:blipFill>
        <p:spPr>
          <a:xfrm>
            <a:off x="7316345" y="4459451"/>
            <a:ext cx="1246258" cy="1762348"/>
          </a:xfrm>
          <a:prstGeom prst="rect">
            <a:avLst/>
          </a:prstGeom>
          <a:noFill/>
          <a:ln>
            <a:noFill/>
          </a:ln>
          <a:effectLst>
            <a:outerShdw blurRad="50800" rotWithShape="0" algn="tl" dir="2700000" dist="38100">
              <a:srgbClr val="000000">
                <a:alpha val="40000"/>
              </a:srgbClr>
            </a:outerShdw>
          </a:effectLst>
        </p:spPr>
      </p:pic>
      <p:sp>
        <p:nvSpPr>
          <p:cNvPr id="122" name="Google Shape;122;p9"/>
          <p:cNvSpPr txBox="1"/>
          <p:nvPr/>
        </p:nvSpPr>
        <p:spPr>
          <a:xfrm>
            <a:off x="8711417" y="4964883"/>
            <a:ext cx="3598500" cy="8310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1600"/>
              <a:buFont typeface="Arial"/>
              <a:buNone/>
            </a:pPr>
            <a:r>
              <a:rPr b="0" i="0" lang="en-IE" sz="1600" u="none" cap="none" strike="noStrike">
                <a:solidFill>
                  <a:schemeClr val="dk1"/>
                </a:solidFill>
                <a:latin typeface="Calibri"/>
                <a:ea typeface="Calibri"/>
                <a:cs typeface="Calibri"/>
                <a:sym typeface="Calibri"/>
              </a:rPr>
              <a:t>NUI Galway’s current </a:t>
            </a:r>
            <a:endParaRPr b="0" i="0" sz="1400" u="none" cap="none" strike="noStrike">
              <a:solidFill>
                <a:srgbClr val="000000"/>
              </a:solidFill>
              <a:latin typeface="Arial"/>
              <a:ea typeface="Arial"/>
              <a:cs typeface="Arial"/>
              <a:sym typeface="Arial"/>
            </a:endParaRPr>
          </a:p>
          <a:p>
            <a:pPr indent="0" lvl="1" marL="6350" marR="0" rtl="0" algn="l">
              <a:lnSpc>
                <a:spcPct val="100000"/>
              </a:lnSpc>
              <a:spcBef>
                <a:spcPts val="0"/>
              </a:spcBef>
              <a:spcAft>
                <a:spcPts val="0"/>
              </a:spcAft>
              <a:buClr>
                <a:srgbClr val="000000"/>
              </a:buClr>
              <a:buSzPts val="1600"/>
              <a:buFont typeface="Arial"/>
              <a:buNone/>
            </a:pPr>
            <a:r>
              <a:rPr b="0" i="0" lang="en-IE" sz="1600" u="none" cap="none" strike="noStrike">
                <a:solidFill>
                  <a:schemeClr val="dk1"/>
                </a:solidFill>
                <a:latin typeface="Calibri"/>
                <a:ea typeface="Calibri"/>
                <a:cs typeface="Calibri"/>
                <a:sym typeface="Calibri"/>
              </a:rPr>
              <a:t>strategy is available at:</a:t>
            </a:r>
            <a:br>
              <a:rPr b="0" i="0" lang="en-IE" sz="1600" u="none" cap="none" strike="noStrike">
                <a:solidFill>
                  <a:schemeClr val="dk1"/>
                </a:solidFill>
                <a:latin typeface="Calibri"/>
                <a:ea typeface="Calibri"/>
                <a:cs typeface="Calibri"/>
                <a:sym typeface="Calibri"/>
              </a:rPr>
            </a:br>
            <a:r>
              <a:rPr b="1" i="0" lang="en-IE" sz="1600" u="none" cap="none" strike="noStrike">
                <a:solidFill>
                  <a:srgbClr val="1798F0"/>
                </a:solidFill>
                <a:latin typeface="Calibri"/>
                <a:ea typeface="Calibri"/>
                <a:cs typeface="Calibri"/>
                <a:sym typeface="Calibri"/>
              </a:rPr>
              <a:t>www.nuigalway.ie/vision2020</a:t>
            </a:r>
            <a:endParaRPr b="0" i="0" sz="1400" u="none" cap="none" strike="noStrike">
              <a:solidFill>
                <a:srgbClr val="000000"/>
              </a:solidFill>
              <a:latin typeface="Arial"/>
              <a:ea typeface="Arial"/>
              <a:cs typeface="Arial"/>
              <a:sym typeface="Arial"/>
            </a:endParaRPr>
          </a:p>
        </p:txBody>
      </p:sp>
      <p:sp>
        <p:nvSpPr>
          <p:cNvPr id="123" name="Google Shape;123;p9"/>
          <p:cNvSpPr txBox="1"/>
          <p:nvPr/>
        </p:nvSpPr>
        <p:spPr>
          <a:xfrm>
            <a:off x="1011599" y="2539352"/>
            <a:ext cx="4366500" cy="25545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NUI Galway will be a leading global university, renowned for our distinctive areas of research, recognised as an institution of choice for our teaching </a:t>
            </a:r>
            <a:br>
              <a:rPr b="0" i="0" lang="en-IE" sz="2000" u="none" cap="none" strike="noStrike">
                <a:solidFill>
                  <a:schemeClr val="lt1"/>
                </a:solidFill>
                <a:latin typeface="Calibri"/>
                <a:ea typeface="Calibri"/>
                <a:cs typeface="Calibri"/>
                <a:sym typeface="Calibri"/>
              </a:rPr>
            </a:br>
            <a:r>
              <a:rPr b="0" i="0" lang="en-IE" sz="2000" u="none" cap="none" strike="noStrike">
                <a:solidFill>
                  <a:schemeClr val="lt1"/>
                </a:solidFill>
                <a:latin typeface="Calibri"/>
                <a:ea typeface="Calibri"/>
                <a:cs typeface="Calibri"/>
                <a:sym typeface="Calibri"/>
              </a:rPr>
              <a:t>and scholarship, celebrated for our outstanding engagement with wider society, and enriched by a dynamic network of partnerships.</a:t>
            </a:r>
            <a:endParaRPr b="0" i="0" sz="1400" u="none" cap="none" strike="noStrike">
              <a:solidFill>
                <a:srgbClr val="000000"/>
              </a:solidFill>
              <a:latin typeface="Arial"/>
              <a:ea typeface="Arial"/>
              <a:cs typeface="Arial"/>
              <a:sym typeface="Arial"/>
            </a:endParaRPr>
          </a:p>
        </p:txBody>
      </p:sp>
      <p:sp>
        <p:nvSpPr>
          <p:cNvPr id="124" name="Google Shape;124;p9"/>
          <p:cNvSpPr txBox="1"/>
          <p:nvPr/>
        </p:nvSpPr>
        <p:spPr>
          <a:xfrm>
            <a:off x="7466498" y="2488948"/>
            <a:ext cx="4514700" cy="13233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To foster a vibrant community of students and staff, where distinguished learning, impactful research, and creative thinking are shared with the world.</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Blank">
  <p:cSld name="5_Blank">
    <p:spTree>
      <p:nvGrpSpPr>
        <p:cNvPr id="125" name="Shape 125"/>
        <p:cNvGrpSpPr/>
        <p:nvPr/>
      </p:nvGrpSpPr>
      <p:grpSpPr>
        <a:xfrm>
          <a:off x="0" y="0"/>
          <a:ext cx="0" cy="0"/>
          <a:chOff x="0" y="0"/>
          <a:chExt cx="0" cy="0"/>
        </a:xfrm>
      </p:grpSpPr>
      <p:sp>
        <p:nvSpPr>
          <p:cNvPr id="126" name="Google Shape;126;p10"/>
          <p:cNvSpPr/>
          <p:nvPr/>
        </p:nvSpPr>
        <p:spPr>
          <a:xfrm>
            <a:off x="0" y="0"/>
            <a:ext cx="12192000" cy="6858000"/>
          </a:xfrm>
          <a:prstGeom prst="rect">
            <a:avLst/>
          </a:prstGeom>
          <a:solidFill>
            <a:srgbClr val="88D19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A8D08C"/>
              </a:solidFill>
              <a:latin typeface="Calibri"/>
              <a:ea typeface="Calibri"/>
              <a:cs typeface="Calibri"/>
              <a:sym typeface="Calibri"/>
            </a:endParaRPr>
          </a:p>
        </p:txBody>
      </p:sp>
      <p:pic>
        <p:nvPicPr>
          <p:cNvPr id="127" name="Google Shape;127;p10"/>
          <p:cNvPicPr preferRelativeResize="0"/>
          <p:nvPr/>
        </p:nvPicPr>
        <p:blipFill rotWithShape="1">
          <a:blip r:embed="rId2">
            <a:alphaModFix/>
          </a:blip>
          <a:srcRect b="9178" l="0" r="0" t="3148"/>
          <a:stretch/>
        </p:blipFill>
        <p:spPr>
          <a:xfrm>
            <a:off x="2724841" y="-1"/>
            <a:ext cx="5828811" cy="6858001"/>
          </a:xfrm>
          <a:prstGeom prst="rect">
            <a:avLst/>
          </a:prstGeom>
          <a:noFill/>
          <a:ln>
            <a:noFill/>
          </a:ln>
          <a:effectLst>
            <a:outerShdw blurRad="165100" sx="103000" rotWithShape="0" algn="tl" dir="2700000" dist="38100" sy="103000">
              <a:srgbClr val="000000">
                <a:alpha val="34509"/>
              </a:srgbClr>
            </a:outerShdw>
          </a:effectLst>
        </p:spPr>
      </p:pic>
      <p:sp>
        <p:nvSpPr>
          <p:cNvPr id="128" name="Google Shape;128;p10"/>
          <p:cNvSpPr txBox="1"/>
          <p:nvPr/>
        </p:nvSpPr>
        <p:spPr>
          <a:xfrm>
            <a:off x="8338280" y="2624313"/>
            <a:ext cx="3598500" cy="2216100"/>
          </a:xfrm>
          <a:prstGeom prst="rect">
            <a:avLst/>
          </a:prstGeom>
          <a:noFill/>
          <a:ln>
            <a:noFill/>
          </a:ln>
        </p:spPr>
        <p:txBody>
          <a:bodyPr anchorCtr="0" anchor="t" bIns="45700" lIns="91425" spcFirstLastPara="1" rIns="91425" wrap="square" tIns="45700">
            <a:noAutofit/>
          </a:bodyPr>
          <a:lstStyle/>
          <a:p>
            <a:pPr indent="0" lvl="1" marL="635000" marR="0" rtl="0" algn="l">
              <a:lnSpc>
                <a:spcPct val="150000"/>
              </a:lnSpc>
              <a:spcBef>
                <a:spcPts val="0"/>
              </a:spcBef>
              <a:spcAft>
                <a:spcPts val="0"/>
              </a:spcAft>
              <a:buClr>
                <a:srgbClr val="000000"/>
              </a:buClr>
              <a:buSzPts val="2300"/>
              <a:buFont typeface="Arial"/>
              <a:buNone/>
            </a:pPr>
            <a:r>
              <a:rPr b="1" i="0" lang="en-IE" sz="2300" u="none" cap="none" strike="noStrike">
                <a:solidFill>
                  <a:schemeClr val="lt1"/>
                </a:solidFill>
                <a:latin typeface="Calibri"/>
                <a:ea typeface="Calibri"/>
                <a:cs typeface="Calibri"/>
                <a:sym typeface="Calibri"/>
              </a:rPr>
              <a:t>Medical Academies</a:t>
            </a:r>
            <a:endParaRPr b="0" i="0" sz="1400" u="none" cap="none" strike="noStrike">
              <a:solidFill>
                <a:srgbClr val="000000"/>
              </a:solidFill>
              <a:latin typeface="Arial"/>
              <a:ea typeface="Arial"/>
              <a:cs typeface="Arial"/>
              <a:sym typeface="Arial"/>
            </a:endParaRPr>
          </a:p>
          <a:p>
            <a:pPr indent="0" lvl="1" marL="635000" marR="0" rtl="0" algn="l">
              <a:lnSpc>
                <a:spcPct val="150000"/>
              </a:lnSpc>
              <a:spcBef>
                <a:spcPts val="0"/>
              </a:spcBef>
              <a:spcAft>
                <a:spcPts val="0"/>
              </a:spcAft>
              <a:buClr>
                <a:srgbClr val="000000"/>
              </a:buClr>
              <a:buSzPts val="2300"/>
              <a:buFont typeface="Arial"/>
              <a:buNone/>
            </a:pPr>
            <a:r>
              <a:rPr b="1" i="0" lang="en-IE" sz="2300" u="none" cap="none" strike="noStrike">
                <a:solidFill>
                  <a:schemeClr val="lt1"/>
                </a:solidFill>
                <a:latin typeface="Calibri"/>
                <a:ea typeface="Calibri"/>
                <a:cs typeface="Calibri"/>
                <a:sym typeface="Calibri"/>
              </a:rPr>
              <a:t>Teaching Centres</a:t>
            </a:r>
            <a:endParaRPr b="1" i="0" sz="2300" u="none" cap="none" strike="noStrike">
              <a:solidFill>
                <a:schemeClr val="lt1"/>
              </a:solidFill>
              <a:latin typeface="Calibri"/>
              <a:ea typeface="Calibri"/>
              <a:cs typeface="Calibri"/>
              <a:sym typeface="Calibri"/>
            </a:endParaRPr>
          </a:p>
          <a:p>
            <a:pPr indent="0" lvl="1" marL="635000" marR="0" rtl="0" algn="l">
              <a:lnSpc>
                <a:spcPct val="150000"/>
              </a:lnSpc>
              <a:spcBef>
                <a:spcPts val="0"/>
              </a:spcBef>
              <a:spcAft>
                <a:spcPts val="0"/>
              </a:spcAft>
              <a:buClr>
                <a:srgbClr val="000000"/>
              </a:buClr>
              <a:buSzPts val="2300"/>
              <a:buFont typeface="Arial"/>
              <a:buNone/>
            </a:pPr>
            <a:r>
              <a:rPr b="1" i="0" lang="en-IE" sz="2300" u="none" cap="none" strike="noStrike">
                <a:solidFill>
                  <a:schemeClr val="lt1"/>
                </a:solidFill>
                <a:latin typeface="Calibri"/>
                <a:ea typeface="Calibri"/>
                <a:cs typeface="Calibri"/>
                <a:sym typeface="Calibri"/>
              </a:rPr>
              <a:t>Irish-Language Centres</a:t>
            </a:r>
            <a:endParaRPr b="1" i="0" sz="2300" u="none" cap="none" strike="noStrike">
              <a:solidFill>
                <a:schemeClr val="lt1"/>
              </a:solidFill>
              <a:latin typeface="Calibri"/>
              <a:ea typeface="Calibri"/>
              <a:cs typeface="Calibri"/>
              <a:sym typeface="Calibri"/>
            </a:endParaRPr>
          </a:p>
          <a:p>
            <a:pPr indent="0" lvl="1" marL="635000" marR="0" rtl="0" algn="l">
              <a:lnSpc>
                <a:spcPct val="150000"/>
              </a:lnSpc>
              <a:spcBef>
                <a:spcPts val="0"/>
              </a:spcBef>
              <a:spcAft>
                <a:spcPts val="0"/>
              </a:spcAft>
              <a:buClr>
                <a:srgbClr val="000000"/>
              </a:buClr>
              <a:buSzPts val="2300"/>
              <a:buFont typeface="Arial"/>
              <a:buNone/>
            </a:pPr>
            <a:r>
              <a:rPr b="1" i="0" lang="en-IE" sz="2300" u="none" cap="none" strike="noStrike">
                <a:solidFill>
                  <a:schemeClr val="lt1"/>
                </a:solidFill>
                <a:latin typeface="Calibri"/>
                <a:ea typeface="Calibri"/>
                <a:cs typeface="Calibri"/>
                <a:sym typeface="Calibri"/>
              </a:rPr>
              <a:t>Research Centres</a:t>
            </a:r>
            <a:endParaRPr b="1" i="0" sz="2300" u="none" cap="none" strike="noStrike">
              <a:solidFill>
                <a:schemeClr val="lt1"/>
              </a:solidFill>
              <a:latin typeface="Calibri"/>
              <a:ea typeface="Calibri"/>
              <a:cs typeface="Calibri"/>
              <a:sym typeface="Calibri"/>
            </a:endParaRPr>
          </a:p>
        </p:txBody>
      </p:sp>
      <p:sp>
        <p:nvSpPr>
          <p:cNvPr id="129" name="Google Shape;129;p10"/>
          <p:cNvSpPr txBox="1"/>
          <p:nvPr/>
        </p:nvSpPr>
        <p:spPr>
          <a:xfrm>
            <a:off x="398405" y="381158"/>
            <a:ext cx="3939300" cy="1315500"/>
          </a:xfrm>
          <a:prstGeom prst="rect">
            <a:avLst/>
          </a:prstGeom>
          <a:noFill/>
          <a:ln>
            <a:noFill/>
          </a:ln>
        </p:spPr>
        <p:txBody>
          <a:bodyPr anchorCtr="0" anchor="t" bIns="45700" lIns="91425" spcFirstLastPara="1" rIns="91425" wrap="square" tIns="45700">
            <a:noAutofit/>
          </a:bodyPr>
          <a:lstStyle/>
          <a:p>
            <a:pPr indent="0" lvl="1" marL="6350" marR="0" rtl="0" algn="l">
              <a:lnSpc>
                <a:spcPct val="70000"/>
              </a:lnSpc>
              <a:spcBef>
                <a:spcPts val="0"/>
              </a:spcBef>
              <a:spcAft>
                <a:spcPts val="0"/>
              </a:spcAft>
              <a:buClr>
                <a:srgbClr val="000000"/>
              </a:buClr>
              <a:buSzPts val="5500"/>
              <a:buFont typeface="Arial"/>
              <a:buNone/>
            </a:pPr>
            <a:r>
              <a:rPr b="0" i="0" lang="en-IE" sz="5500" u="none" cap="none" strike="noStrike">
                <a:solidFill>
                  <a:schemeClr val="lt1"/>
                </a:solidFill>
                <a:latin typeface="Calibri"/>
                <a:ea typeface="Calibri"/>
                <a:cs typeface="Calibri"/>
                <a:sym typeface="Calibri"/>
              </a:rPr>
              <a:t>NUI Galway</a:t>
            </a:r>
            <a:endParaRPr b="0" i="0" sz="1400" u="none" cap="none" strike="noStrike">
              <a:solidFill>
                <a:srgbClr val="000000"/>
              </a:solidFill>
              <a:latin typeface="Arial"/>
              <a:ea typeface="Arial"/>
              <a:cs typeface="Arial"/>
              <a:sym typeface="Arial"/>
            </a:endParaRPr>
          </a:p>
          <a:p>
            <a:pPr indent="0" lvl="1" marL="6350" marR="0" rtl="0" algn="l">
              <a:lnSpc>
                <a:spcPct val="70000"/>
              </a:lnSpc>
              <a:spcBef>
                <a:spcPts val="0"/>
              </a:spcBef>
              <a:spcAft>
                <a:spcPts val="0"/>
              </a:spcAft>
              <a:buClr>
                <a:srgbClr val="000000"/>
              </a:buClr>
              <a:buSzPts val="5500"/>
              <a:buFont typeface="Arial"/>
              <a:buNone/>
            </a:pPr>
            <a:r>
              <a:rPr b="0" i="0" lang="en-IE" sz="5500" u="none" cap="none" strike="noStrike">
                <a:solidFill>
                  <a:schemeClr val="lt1"/>
                </a:solidFill>
                <a:latin typeface="Calibri"/>
                <a:ea typeface="Calibri"/>
                <a:cs typeface="Calibri"/>
                <a:sym typeface="Calibri"/>
              </a:rPr>
              <a:t>Campuses</a:t>
            </a:r>
            <a:endParaRPr b="0" i="0" sz="1400" u="none" cap="none" strike="noStrike">
              <a:solidFill>
                <a:srgbClr val="000000"/>
              </a:solidFill>
              <a:latin typeface="Arial"/>
              <a:ea typeface="Arial"/>
              <a:cs typeface="Arial"/>
              <a:sym typeface="Arial"/>
            </a:endParaRPr>
          </a:p>
        </p:txBody>
      </p:sp>
      <p:sp>
        <p:nvSpPr>
          <p:cNvPr id="130" name="Google Shape;130;p10"/>
          <p:cNvSpPr txBox="1"/>
          <p:nvPr/>
        </p:nvSpPr>
        <p:spPr>
          <a:xfrm>
            <a:off x="4839292" y="4732515"/>
            <a:ext cx="1902900" cy="568500"/>
          </a:xfrm>
          <a:prstGeom prst="rect">
            <a:avLst/>
          </a:prstGeom>
          <a:noFill/>
          <a:ln>
            <a:noFill/>
          </a:ln>
        </p:spPr>
        <p:txBody>
          <a:bodyPr anchorCtr="0" anchor="t" bIns="45700" lIns="91425" spcFirstLastPara="1" rIns="91425" wrap="square" tIns="45700">
            <a:noAutofit/>
          </a:bodyPr>
          <a:lstStyle/>
          <a:p>
            <a:pPr indent="0" lvl="1" marL="12700" marR="0" rtl="0" algn="l">
              <a:lnSpc>
                <a:spcPct val="150000"/>
              </a:lnSpc>
              <a:spcBef>
                <a:spcPts val="0"/>
              </a:spcBef>
              <a:spcAft>
                <a:spcPts val="0"/>
              </a:spcAft>
              <a:buClr>
                <a:srgbClr val="000000"/>
              </a:buClr>
              <a:buSzPts val="2300"/>
              <a:buFont typeface="Arial"/>
              <a:buNone/>
            </a:pPr>
            <a:r>
              <a:rPr b="1" i="0" lang="en-IE" sz="2300" u="none" cap="none" strike="noStrike">
                <a:solidFill>
                  <a:schemeClr val="lt1"/>
                </a:solidFill>
                <a:latin typeface="Calibri"/>
                <a:ea typeface="Calibri"/>
                <a:cs typeface="Calibri"/>
                <a:sym typeface="Calibri"/>
              </a:rPr>
              <a:t>Limerick</a:t>
            </a:r>
            <a:endParaRPr b="0" i="0" sz="1400" u="none" cap="none" strike="noStrike">
              <a:solidFill>
                <a:srgbClr val="000000"/>
              </a:solidFill>
              <a:latin typeface="Arial"/>
              <a:ea typeface="Arial"/>
              <a:cs typeface="Arial"/>
              <a:sym typeface="Arial"/>
            </a:endParaRPr>
          </a:p>
        </p:txBody>
      </p:sp>
      <p:sp>
        <p:nvSpPr>
          <p:cNvPr id="131" name="Google Shape;131;p10"/>
          <p:cNvSpPr/>
          <p:nvPr/>
        </p:nvSpPr>
        <p:spPr>
          <a:xfrm>
            <a:off x="4692197" y="5007677"/>
            <a:ext cx="185100" cy="185100"/>
          </a:xfrm>
          <a:prstGeom prst="ellipse">
            <a:avLst/>
          </a:prstGeom>
          <a:solidFill>
            <a:srgbClr val="28467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2" name="Google Shape;132;p10"/>
          <p:cNvSpPr txBox="1"/>
          <p:nvPr/>
        </p:nvSpPr>
        <p:spPr>
          <a:xfrm>
            <a:off x="6801846" y="3688213"/>
            <a:ext cx="1545900" cy="568500"/>
          </a:xfrm>
          <a:prstGeom prst="rect">
            <a:avLst/>
          </a:prstGeom>
          <a:noFill/>
          <a:ln>
            <a:noFill/>
          </a:ln>
        </p:spPr>
        <p:txBody>
          <a:bodyPr anchorCtr="0" anchor="t" bIns="45700" lIns="91425" spcFirstLastPara="1" rIns="91425" wrap="square" tIns="45700">
            <a:noAutofit/>
          </a:bodyPr>
          <a:lstStyle/>
          <a:p>
            <a:pPr indent="0" lvl="1" marL="12700" marR="0" rtl="0" algn="l">
              <a:lnSpc>
                <a:spcPct val="150000"/>
              </a:lnSpc>
              <a:spcBef>
                <a:spcPts val="0"/>
              </a:spcBef>
              <a:spcAft>
                <a:spcPts val="0"/>
              </a:spcAft>
              <a:buClr>
                <a:srgbClr val="000000"/>
              </a:buClr>
              <a:buSzPts val="2300"/>
              <a:buFont typeface="Arial"/>
              <a:buNone/>
            </a:pPr>
            <a:r>
              <a:rPr b="1" i="0" lang="en-IE" sz="2300" u="none" cap="none" strike="noStrike">
                <a:solidFill>
                  <a:schemeClr val="lt1"/>
                </a:solidFill>
                <a:latin typeface="Calibri"/>
                <a:ea typeface="Calibri"/>
                <a:cs typeface="Calibri"/>
                <a:sym typeface="Calibri"/>
              </a:rPr>
              <a:t>Dublin</a:t>
            </a:r>
            <a:endParaRPr b="1" i="0" sz="2300" u="none" cap="none" strike="noStrike">
              <a:solidFill>
                <a:schemeClr val="lt1"/>
              </a:solidFill>
              <a:latin typeface="Calibri"/>
              <a:ea typeface="Calibri"/>
              <a:cs typeface="Calibri"/>
              <a:sym typeface="Calibri"/>
            </a:endParaRPr>
          </a:p>
        </p:txBody>
      </p:sp>
      <p:sp>
        <p:nvSpPr>
          <p:cNvPr id="133" name="Google Shape;133;p10"/>
          <p:cNvSpPr/>
          <p:nvPr/>
        </p:nvSpPr>
        <p:spPr>
          <a:xfrm>
            <a:off x="7524449" y="3737032"/>
            <a:ext cx="185100" cy="185100"/>
          </a:xfrm>
          <a:prstGeom prst="ellipse">
            <a:avLst/>
          </a:prstGeom>
          <a:solidFill>
            <a:srgbClr val="28467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4" name="Google Shape;134;p10"/>
          <p:cNvSpPr txBox="1"/>
          <p:nvPr/>
        </p:nvSpPr>
        <p:spPr>
          <a:xfrm>
            <a:off x="7202902" y="1137911"/>
            <a:ext cx="1545900" cy="568500"/>
          </a:xfrm>
          <a:prstGeom prst="rect">
            <a:avLst/>
          </a:prstGeom>
          <a:noFill/>
          <a:ln>
            <a:noFill/>
          </a:ln>
        </p:spPr>
        <p:txBody>
          <a:bodyPr anchorCtr="0" anchor="t" bIns="45700" lIns="91425" spcFirstLastPara="1" rIns="91425" wrap="square" tIns="45700">
            <a:noAutofit/>
          </a:bodyPr>
          <a:lstStyle/>
          <a:p>
            <a:pPr indent="0" lvl="1" marL="12700" marR="0" rtl="0" algn="l">
              <a:lnSpc>
                <a:spcPct val="150000"/>
              </a:lnSpc>
              <a:spcBef>
                <a:spcPts val="0"/>
              </a:spcBef>
              <a:spcAft>
                <a:spcPts val="0"/>
              </a:spcAft>
              <a:buClr>
                <a:srgbClr val="000000"/>
              </a:buClr>
              <a:buSzPts val="2300"/>
              <a:buFont typeface="Arial"/>
              <a:buNone/>
            </a:pPr>
            <a:r>
              <a:rPr b="1" i="0" lang="en-IE" sz="2300" u="none" cap="none" strike="noStrike">
                <a:solidFill>
                  <a:schemeClr val="lt1"/>
                </a:solidFill>
                <a:latin typeface="Calibri"/>
                <a:ea typeface="Calibri"/>
                <a:cs typeface="Calibri"/>
                <a:sym typeface="Calibri"/>
              </a:rPr>
              <a:t>Belfast</a:t>
            </a:r>
            <a:endParaRPr b="1" i="0" sz="2300" u="none" cap="none" strike="noStrike">
              <a:solidFill>
                <a:schemeClr val="lt1"/>
              </a:solidFill>
              <a:latin typeface="Calibri"/>
              <a:ea typeface="Calibri"/>
              <a:cs typeface="Calibri"/>
              <a:sym typeface="Calibri"/>
            </a:endParaRPr>
          </a:p>
        </p:txBody>
      </p:sp>
      <p:sp>
        <p:nvSpPr>
          <p:cNvPr id="135" name="Google Shape;135;p10"/>
          <p:cNvSpPr/>
          <p:nvPr/>
        </p:nvSpPr>
        <p:spPr>
          <a:xfrm>
            <a:off x="7887594" y="1161947"/>
            <a:ext cx="185100" cy="185100"/>
          </a:xfrm>
          <a:prstGeom prst="ellipse">
            <a:avLst/>
          </a:prstGeom>
          <a:solidFill>
            <a:srgbClr val="28467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6" name="Google Shape;136;p10"/>
          <p:cNvSpPr txBox="1"/>
          <p:nvPr/>
        </p:nvSpPr>
        <p:spPr>
          <a:xfrm>
            <a:off x="4542221" y="3893712"/>
            <a:ext cx="1902900" cy="568500"/>
          </a:xfrm>
          <a:prstGeom prst="rect">
            <a:avLst/>
          </a:prstGeom>
          <a:noFill/>
          <a:ln>
            <a:noFill/>
          </a:ln>
        </p:spPr>
        <p:txBody>
          <a:bodyPr anchorCtr="0" anchor="t" bIns="45700" lIns="91425" spcFirstLastPara="1" rIns="91425" wrap="square" tIns="45700">
            <a:noAutofit/>
          </a:bodyPr>
          <a:lstStyle/>
          <a:p>
            <a:pPr indent="0" lvl="1" marL="12700" marR="0" rtl="0" algn="l">
              <a:lnSpc>
                <a:spcPct val="150000"/>
              </a:lnSpc>
              <a:spcBef>
                <a:spcPts val="0"/>
              </a:spcBef>
              <a:spcAft>
                <a:spcPts val="0"/>
              </a:spcAft>
              <a:buClr>
                <a:srgbClr val="000000"/>
              </a:buClr>
              <a:buSzPts val="2300"/>
              <a:buFont typeface="Arial"/>
              <a:buNone/>
            </a:pPr>
            <a:r>
              <a:rPr b="1" i="0" lang="en-IE" sz="2300" u="none" cap="none" strike="noStrike">
                <a:solidFill>
                  <a:schemeClr val="lt1"/>
                </a:solidFill>
                <a:latin typeface="Calibri"/>
                <a:ea typeface="Calibri"/>
                <a:cs typeface="Calibri"/>
                <a:sym typeface="Calibri"/>
              </a:rPr>
              <a:t>GALWAY</a:t>
            </a:r>
            <a:endParaRPr b="0" i="0" sz="1400" u="none" cap="none" strike="noStrike">
              <a:solidFill>
                <a:srgbClr val="000000"/>
              </a:solidFill>
              <a:latin typeface="Arial"/>
              <a:ea typeface="Arial"/>
              <a:cs typeface="Arial"/>
              <a:sym typeface="Arial"/>
            </a:endParaRPr>
          </a:p>
        </p:txBody>
      </p:sp>
      <p:pic>
        <p:nvPicPr>
          <p:cNvPr id="137" name="Google Shape;137;p10"/>
          <p:cNvPicPr preferRelativeResize="0"/>
          <p:nvPr/>
        </p:nvPicPr>
        <p:blipFill rotWithShape="1">
          <a:blip r:embed="rId3">
            <a:alphaModFix/>
          </a:blip>
          <a:srcRect b="0" l="0" r="69543" t="0"/>
          <a:stretch/>
        </p:blipFill>
        <p:spPr>
          <a:xfrm>
            <a:off x="4219636" y="3671015"/>
            <a:ext cx="314705" cy="319073"/>
          </a:xfrm>
          <a:prstGeom prst="rect">
            <a:avLst/>
          </a:prstGeom>
          <a:noFill/>
          <a:ln>
            <a:noFill/>
          </a:ln>
        </p:spPr>
      </p:pic>
      <p:grpSp>
        <p:nvGrpSpPr>
          <p:cNvPr id="138" name="Google Shape;138;p10"/>
          <p:cNvGrpSpPr/>
          <p:nvPr/>
        </p:nvGrpSpPr>
        <p:grpSpPr>
          <a:xfrm>
            <a:off x="4114027" y="4135044"/>
            <a:ext cx="275572" cy="275572"/>
            <a:chOff x="4335701" y="3850853"/>
            <a:chExt cx="319800" cy="319800"/>
          </a:xfrm>
        </p:grpSpPr>
        <p:sp>
          <p:nvSpPr>
            <p:cNvPr id="139" name="Google Shape;139;p10"/>
            <p:cNvSpPr/>
            <p:nvPr/>
          </p:nvSpPr>
          <p:spPr>
            <a:xfrm>
              <a:off x="4335701" y="3850853"/>
              <a:ext cx="319800" cy="3198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40" name="Google Shape;140;p10"/>
            <p:cNvPicPr preferRelativeResize="0"/>
            <p:nvPr/>
          </p:nvPicPr>
          <p:blipFill rotWithShape="1">
            <a:blip r:embed="rId4">
              <a:alphaModFix/>
            </a:blip>
            <a:srcRect b="0" l="0" r="76243" t="0"/>
            <a:stretch/>
          </p:blipFill>
          <p:spPr>
            <a:xfrm flipH="1" rot="10800000">
              <a:off x="4384776" y="3881320"/>
              <a:ext cx="252280" cy="258954"/>
            </a:xfrm>
            <a:prstGeom prst="rect">
              <a:avLst/>
            </a:prstGeom>
            <a:noFill/>
            <a:ln>
              <a:noFill/>
            </a:ln>
          </p:spPr>
        </p:pic>
      </p:grpSp>
      <p:grpSp>
        <p:nvGrpSpPr>
          <p:cNvPr id="141" name="Google Shape;141;p10"/>
          <p:cNvGrpSpPr/>
          <p:nvPr/>
        </p:nvGrpSpPr>
        <p:grpSpPr>
          <a:xfrm>
            <a:off x="4570240" y="3711806"/>
            <a:ext cx="249202" cy="249462"/>
            <a:chOff x="5235088" y="3530081"/>
            <a:chExt cx="289198" cy="289500"/>
          </a:xfrm>
        </p:grpSpPr>
        <p:sp>
          <p:nvSpPr>
            <p:cNvPr id="142" name="Google Shape;142;p10"/>
            <p:cNvSpPr/>
            <p:nvPr/>
          </p:nvSpPr>
          <p:spPr>
            <a:xfrm>
              <a:off x="5235986" y="3530081"/>
              <a:ext cx="288300" cy="289500"/>
            </a:xfrm>
            <a:prstGeom prst="roundRect">
              <a:avLst>
                <a:gd fmla="val 16667" name="adj"/>
              </a:avLst>
            </a:prstGeom>
            <a:solidFill>
              <a:srgbClr val="1491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43" name="Google Shape;143;p10"/>
            <p:cNvPicPr preferRelativeResize="0"/>
            <p:nvPr/>
          </p:nvPicPr>
          <p:blipFill rotWithShape="1">
            <a:blip r:embed="rId5">
              <a:alphaModFix/>
            </a:blip>
            <a:srcRect b="2790" l="54698" r="20795" t="-3348"/>
            <a:stretch/>
          </p:blipFill>
          <p:spPr>
            <a:xfrm flipH="1">
              <a:off x="5235088" y="3544831"/>
              <a:ext cx="262042" cy="260742"/>
            </a:xfrm>
            <a:prstGeom prst="rect">
              <a:avLst/>
            </a:prstGeom>
            <a:noFill/>
            <a:ln>
              <a:noFill/>
            </a:ln>
          </p:spPr>
        </p:pic>
      </p:grpSp>
      <p:grpSp>
        <p:nvGrpSpPr>
          <p:cNvPr id="144" name="Google Shape;144;p10"/>
          <p:cNvGrpSpPr/>
          <p:nvPr/>
        </p:nvGrpSpPr>
        <p:grpSpPr>
          <a:xfrm>
            <a:off x="4416552" y="4854384"/>
            <a:ext cx="275730" cy="275730"/>
            <a:chOff x="5527990" y="3750678"/>
            <a:chExt cx="393900" cy="393900"/>
          </a:xfrm>
        </p:grpSpPr>
        <p:sp>
          <p:nvSpPr>
            <p:cNvPr id="145" name="Google Shape;145;p10"/>
            <p:cNvSpPr/>
            <p:nvPr/>
          </p:nvSpPr>
          <p:spPr>
            <a:xfrm>
              <a:off x="5527990" y="3750678"/>
              <a:ext cx="393900" cy="393900"/>
            </a:xfrm>
            <a:prstGeom prst="ellipse">
              <a:avLst/>
            </a:prstGeom>
            <a:solidFill>
              <a:srgbClr val="FF8B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46" name="Google Shape;146;p10"/>
            <p:cNvPicPr preferRelativeResize="0"/>
            <p:nvPr/>
          </p:nvPicPr>
          <p:blipFill rotWithShape="1">
            <a:blip r:embed="rId4">
              <a:alphaModFix/>
            </a:blip>
            <a:srcRect b="3127" l="27239" r="49004" t="-3686"/>
            <a:stretch/>
          </p:blipFill>
          <p:spPr>
            <a:xfrm flipH="1">
              <a:off x="5560423" y="3788182"/>
              <a:ext cx="310550" cy="318766"/>
            </a:xfrm>
            <a:prstGeom prst="rect">
              <a:avLst/>
            </a:prstGeom>
            <a:noFill/>
            <a:ln>
              <a:noFill/>
            </a:ln>
          </p:spPr>
        </p:pic>
      </p:grpSp>
      <p:grpSp>
        <p:nvGrpSpPr>
          <p:cNvPr id="147" name="Google Shape;147;p10"/>
          <p:cNvGrpSpPr/>
          <p:nvPr/>
        </p:nvGrpSpPr>
        <p:grpSpPr>
          <a:xfrm>
            <a:off x="5131479" y="3692611"/>
            <a:ext cx="275572" cy="275572"/>
            <a:chOff x="5777361" y="3530081"/>
            <a:chExt cx="319800" cy="319800"/>
          </a:xfrm>
        </p:grpSpPr>
        <p:sp>
          <p:nvSpPr>
            <p:cNvPr id="148" name="Google Shape;148;p10"/>
            <p:cNvSpPr/>
            <p:nvPr/>
          </p:nvSpPr>
          <p:spPr>
            <a:xfrm>
              <a:off x="5777361" y="3530081"/>
              <a:ext cx="319800" cy="3198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49" name="Google Shape;149;p10"/>
            <p:cNvPicPr preferRelativeResize="0"/>
            <p:nvPr/>
          </p:nvPicPr>
          <p:blipFill rotWithShape="1">
            <a:blip r:embed="rId4">
              <a:alphaModFix/>
            </a:blip>
            <a:srcRect b="0" l="0" r="76243" t="0"/>
            <a:stretch/>
          </p:blipFill>
          <p:spPr>
            <a:xfrm flipH="1" rot="10800000">
              <a:off x="5817162" y="3560548"/>
              <a:ext cx="252280" cy="258954"/>
            </a:xfrm>
            <a:prstGeom prst="rect">
              <a:avLst/>
            </a:prstGeom>
            <a:noFill/>
            <a:ln>
              <a:noFill/>
            </a:ln>
          </p:spPr>
        </p:pic>
      </p:grpSp>
      <p:grpSp>
        <p:nvGrpSpPr>
          <p:cNvPr id="150" name="Google Shape;150;p10"/>
          <p:cNvGrpSpPr/>
          <p:nvPr/>
        </p:nvGrpSpPr>
        <p:grpSpPr>
          <a:xfrm>
            <a:off x="3331182" y="3554961"/>
            <a:ext cx="275572" cy="275572"/>
            <a:chOff x="3845349" y="3308812"/>
            <a:chExt cx="319800" cy="319800"/>
          </a:xfrm>
        </p:grpSpPr>
        <p:sp>
          <p:nvSpPr>
            <p:cNvPr id="151" name="Google Shape;151;p10"/>
            <p:cNvSpPr/>
            <p:nvPr/>
          </p:nvSpPr>
          <p:spPr>
            <a:xfrm>
              <a:off x="3845349" y="3308812"/>
              <a:ext cx="319800" cy="3198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52" name="Google Shape;152;p10"/>
            <p:cNvPicPr preferRelativeResize="0"/>
            <p:nvPr/>
          </p:nvPicPr>
          <p:blipFill rotWithShape="1">
            <a:blip r:embed="rId4">
              <a:alphaModFix/>
            </a:blip>
            <a:srcRect b="0" l="0" r="76243" t="0"/>
            <a:stretch/>
          </p:blipFill>
          <p:spPr>
            <a:xfrm flipH="1" rot="10800000">
              <a:off x="3885150" y="3339279"/>
              <a:ext cx="252280" cy="258954"/>
            </a:xfrm>
            <a:prstGeom prst="rect">
              <a:avLst/>
            </a:prstGeom>
            <a:noFill/>
            <a:ln>
              <a:noFill/>
            </a:ln>
          </p:spPr>
        </p:pic>
      </p:grpSp>
      <p:grpSp>
        <p:nvGrpSpPr>
          <p:cNvPr id="153" name="Google Shape;153;p10"/>
          <p:cNvGrpSpPr/>
          <p:nvPr/>
        </p:nvGrpSpPr>
        <p:grpSpPr>
          <a:xfrm>
            <a:off x="4819465" y="3114232"/>
            <a:ext cx="249202" cy="249462"/>
            <a:chOff x="5173661" y="3130180"/>
            <a:chExt cx="289198" cy="289500"/>
          </a:xfrm>
        </p:grpSpPr>
        <p:sp>
          <p:nvSpPr>
            <p:cNvPr id="154" name="Google Shape;154;p10"/>
            <p:cNvSpPr/>
            <p:nvPr/>
          </p:nvSpPr>
          <p:spPr>
            <a:xfrm>
              <a:off x="5174559" y="3130180"/>
              <a:ext cx="288300" cy="289500"/>
            </a:xfrm>
            <a:prstGeom prst="roundRect">
              <a:avLst>
                <a:gd fmla="val 16667" name="adj"/>
              </a:avLst>
            </a:prstGeom>
            <a:solidFill>
              <a:srgbClr val="1491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55" name="Google Shape;155;p10"/>
            <p:cNvPicPr preferRelativeResize="0"/>
            <p:nvPr/>
          </p:nvPicPr>
          <p:blipFill rotWithShape="1">
            <a:blip r:embed="rId5">
              <a:alphaModFix/>
            </a:blip>
            <a:srcRect b="2790" l="54698" r="20795" t="-3348"/>
            <a:stretch/>
          </p:blipFill>
          <p:spPr>
            <a:xfrm flipH="1">
              <a:off x="5173661" y="3144930"/>
              <a:ext cx="262042" cy="260742"/>
            </a:xfrm>
            <a:prstGeom prst="rect">
              <a:avLst/>
            </a:prstGeom>
            <a:noFill/>
            <a:ln>
              <a:noFill/>
            </a:ln>
          </p:spPr>
        </p:pic>
      </p:grpSp>
      <p:grpSp>
        <p:nvGrpSpPr>
          <p:cNvPr id="156" name="Google Shape;156;p10"/>
          <p:cNvGrpSpPr/>
          <p:nvPr/>
        </p:nvGrpSpPr>
        <p:grpSpPr>
          <a:xfrm>
            <a:off x="3955803" y="2638860"/>
            <a:ext cx="249202" cy="249462"/>
            <a:chOff x="4400356" y="3054140"/>
            <a:chExt cx="289198" cy="289500"/>
          </a:xfrm>
        </p:grpSpPr>
        <p:sp>
          <p:nvSpPr>
            <p:cNvPr id="157" name="Google Shape;157;p10"/>
            <p:cNvSpPr/>
            <p:nvPr/>
          </p:nvSpPr>
          <p:spPr>
            <a:xfrm>
              <a:off x="4401254" y="3054140"/>
              <a:ext cx="288300" cy="289500"/>
            </a:xfrm>
            <a:prstGeom prst="roundRect">
              <a:avLst>
                <a:gd fmla="val 16667" name="adj"/>
              </a:avLst>
            </a:prstGeom>
            <a:solidFill>
              <a:srgbClr val="1491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58" name="Google Shape;158;p10"/>
            <p:cNvPicPr preferRelativeResize="0"/>
            <p:nvPr/>
          </p:nvPicPr>
          <p:blipFill rotWithShape="1">
            <a:blip r:embed="rId5">
              <a:alphaModFix/>
            </a:blip>
            <a:srcRect b="2790" l="54698" r="20795" t="-3348"/>
            <a:stretch/>
          </p:blipFill>
          <p:spPr>
            <a:xfrm flipH="1">
              <a:off x="4400356" y="3068890"/>
              <a:ext cx="262042" cy="260742"/>
            </a:xfrm>
            <a:prstGeom prst="rect">
              <a:avLst/>
            </a:prstGeom>
            <a:noFill/>
            <a:ln>
              <a:noFill/>
            </a:ln>
          </p:spPr>
        </p:pic>
      </p:grpSp>
      <p:grpSp>
        <p:nvGrpSpPr>
          <p:cNvPr id="159" name="Google Shape;159;p10"/>
          <p:cNvGrpSpPr/>
          <p:nvPr/>
        </p:nvGrpSpPr>
        <p:grpSpPr>
          <a:xfrm>
            <a:off x="4870202" y="1803558"/>
            <a:ext cx="249202" cy="249462"/>
            <a:chOff x="5135034" y="1860358"/>
            <a:chExt cx="289198" cy="289500"/>
          </a:xfrm>
        </p:grpSpPr>
        <p:sp>
          <p:nvSpPr>
            <p:cNvPr id="160" name="Google Shape;160;p10"/>
            <p:cNvSpPr/>
            <p:nvPr/>
          </p:nvSpPr>
          <p:spPr>
            <a:xfrm>
              <a:off x="5135932" y="1860358"/>
              <a:ext cx="288300" cy="289500"/>
            </a:xfrm>
            <a:prstGeom prst="roundRect">
              <a:avLst>
                <a:gd fmla="val 16667" name="adj"/>
              </a:avLst>
            </a:prstGeom>
            <a:solidFill>
              <a:srgbClr val="1491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61" name="Google Shape;161;p10"/>
            <p:cNvPicPr preferRelativeResize="0"/>
            <p:nvPr/>
          </p:nvPicPr>
          <p:blipFill rotWithShape="1">
            <a:blip r:embed="rId5">
              <a:alphaModFix/>
            </a:blip>
            <a:srcRect b="2790" l="54698" r="20795" t="-3348"/>
            <a:stretch/>
          </p:blipFill>
          <p:spPr>
            <a:xfrm flipH="1">
              <a:off x="5135034" y="1875108"/>
              <a:ext cx="262042" cy="260742"/>
            </a:xfrm>
            <a:prstGeom prst="rect">
              <a:avLst/>
            </a:prstGeom>
            <a:noFill/>
            <a:ln>
              <a:noFill/>
            </a:ln>
          </p:spPr>
        </p:pic>
      </p:grpSp>
      <p:grpSp>
        <p:nvGrpSpPr>
          <p:cNvPr id="162" name="Google Shape;162;p10"/>
          <p:cNvGrpSpPr/>
          <p:nvPr/>
        </p:nvGrpSpPr>
        <p:grpSpPr>
          <a:xfrm>
            <a:off x="5154474" y="1879732"/>
            <a:ext cx="275572" cy="275572"/>
            <a:chOff x="5445656" y="1844640"/>
            <a:chExt cx="319800" cy="319800"/>
          </a:xfrm>
        </p:grpSpPr>
        <p:sp>
          <p:nvSpPr>
            <p:cNvPr id="163" name="Google Shape;163;p10"/>
            <p:cNvSpPr/>
            <p:nvPr/>
          </p:nvSpPr>
          <p:spPr>
            <a:xfrm>
              <a:off x="5445656" y="1844640"/>
              <a:ext cx="319800" cy="319800"/>
            </a:xfrm>
            <a:prstGeom prst="ellipse">
              <a:avLst/>
            </a:prstGeom>
            <a:solidFill>
              <a:srgbClr val="FF8B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64" name="Google Shape;164;p10"/>
            <p:cNvPicPr preferRelativeResize="0"/>
            <p:nvPr/>
          </p:nvPicPr>
          <p:blipFill rotWithShape="1">
            <a:blip r:embed="rId4">
              <a:alphaModFix/>
            </a:blip>
            <a:srcRect b="3127" l="27239" r="49004" t="-3686"/>
            <a:stretch/>
          </p:blipFill>
          <p:spPr>
            <a:xfrm flipH="1">
              <a:off x="5470281" y="1875107"/>
              <a:ext cx="252280" cy="258954"/>
            </a:xfrm>
            <a:prstGeom prst="rect">
              <a:avLst/>
            </a:prstGeom>
            <a:noFill/>
            <a:ln>
              <a:noFill/>
            </a:ln>
          </p:spPr>
        </p:pic>
      </p:grpSp>
      <p:grpSp>
        <p:nvGrpSpPr>
          <p:cNvPr id="165" name="Google Shape;165;p10"/>
          <p:cNvGrpSpPr/>
          <p:nvPr/>
        </p:nvGrpSpPr>
        <p:grpSpPr>
          <a:xfrm>
            <a:off x="5642131" y="452941"/>
            <a:ext cx="249202" cy="249462"/>
            <a:chOff x="5938417" y="909357"/>
            <a:chExt cx="289198" cy="289500"/>
          </a:xfrm>
        </p:grpSpPr>
        <p:sp>
          <p:nvSpPr>
            <p:cNvPr id="166" name="Google Shape;166;p10"/>
            <p:cNvSpPr/>
            <p:nvPr/>
          </p:nvSpPr>
          <p:spPr>
            <a:xfrm>
              <a:off x="5939315" y="909357"/>
              <a:ext cx="288300" cy="289500"/>
            </a:xfrm>
            <a:prstGeom prst="roundRect">
              <a:avLst>
                <a:gd fmla="val 16667" name="adj"/>
              </a:avLst>
            </a:prstGeom>
            <a:solidFill>
              <a:srgbClr val="1491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67" name="Google Shape;167;p10"/>
            <p:cNvPicPr preferRelativeResize="0"/>
            <p:nvPr/>
          </p:nvPicPr>
          <p:blipFill rotWithShape="1">
            <a:blip r:embed="rId5">
              <a:alphaModFix/>
            </a:blip>
            <a:srcRect b="2790" l="54698" r="20795" t="-3348"/>
            <a:stretch/>
          </p:blipFill>
          <p:spPr>
            <a:xfrm flipH="1">
              <a:off x="5938417" y="924107"/>
              <a:ext cx="262042" cy="260742"/>
            </a:xfrm>
            <a:prstGeom prst="rect">
              <a:avLst/>
            </a:prstGeom>
            <a:noFill/>
            <a:ln>
              <a:noFill/>
            </a:ln>
          </p:spPr>
        </p:pic>
      </p:grpSp>
      <p:grpSp>
        <p:nvGrpSpPr>
          <p:cNvPr id="168" name="Google Shape;168;p10"/>
          <p:cNvGrpSpPr/>
          <p:nvPr/>
        </p:nvGrpSpPr>
        <p:grpSpPr>
          <a:xfrm>
            <a:off x="3646853" y="3622031"/>
            <a:ext cx="225802" cy="345250"/>
            <a:chOff x="4824527" y="2832223"/>
            <a:chExt cx="262042" cy="400662"/>
          </a:xfrm>
        </p:grpSpPr>
        <p:sp>
          <p:nvSpPr>
            <p:cNvPr id="169" name="Google Shape;169;p10"/>
            <p:cNvSpPr/>
            <p:nvPr/>
          </p:nvSpPr>
          <p:spPr>
            <a:xfrm>
              <a:off x="4835134" y="2954303"/>
              <a:ext cx="234000" cy="165000"/>
            </a:xfrm>
            <a:prstGeom prst="rect">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70" name="Google Shape;170;p10"/>
            <p:cNvGrpSpPr/>
            <p:nvPr/>
          </p:nvGrpSpPr>
          <p:grpSpPr>
            <a:xfrm>
              <a:off x="4824527" y="2832223"/>
              <a:ext cx="262042" cy="400662"/>
              <a:chOff x="4824527" y="2832223"/>
              <a:chExt cx="262042" cy="400662"/>
            </a:xfrm>
          </p:grpSpPr>
          <p:grpSp>
            <p:nvGrpSpPr>
              <p:cNvPr id="171" name="Google Shape;171;p10"/>
              <p:cNvGrpSpPr/>
              <p:nvPr/>
            </p:nvGrpSpPr>
            <p:grpSpPr>
              <a:xfrm>
                <a:off x="4832696" y="2832223"/>
                <a:ext cx="236400" cy="400662"/>
                <a:chOff x="4832696" y="2832223"/>
                <a:chExt cx="236400" cy="400662"/>
              </a:xfrm>
            </p:grpSpPr>
            <p:sp>
              <p:nvSpPr>
                <p:cNvPr id="172" name="Google Shape;172;p10"/>
                <p:cNvSpPr/>
                <p:nvPr/>
              </p:nvSpPr>
              <p:spPr>
                <a:xfrm>
                  <a:off x="4834464" y="2832223"/>
                  <a:ext cx="234600" cy="238200"/>
                </a:xfrm>
                <a:prstGeom prst="ellipse">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3" name="Google Shape;173;p10"/>
                <p:cNvSpPr/>
                <p:nvPr/>
              </p:nvSpPr>
              <p:spPr>
                <a:xfrm rot="-2665276">
                  <a:off x="4866888" y="3031782"/>
                  <a:ext cx="168017" cy="166106"/>
                </a:xfrm>
                <a:prstGeom prst="rtTriangle">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174" name="Google Shape;174;p10"/>
              <p:cNvPicPr preferRelativeResize="0"/>
              <p:nvPr/>
            </p:nvPicPr>
            <p:blipFill rotWithShape="1">
              <a:blip r:embed="rId6">
                <a:alphaModFix/>
              </a:blip>
              <a:srcRect b="6252" l="80868" r="-5283" t="-6434"/>
              <a:stretch/>
            </p:blipFill>
            <p:spPr>
              <a:xfrm>
                <a:off x="4824527" y="2851191"/>
                <a:ext cx="262042" cy="260742"/>
              </a:xfrm>
              <a:prstGeom prst="rect">
                <a:avLst/>
              </a:prstGeom>
              <a:noFill/>
              <a:ln>
                <a:noFill/>
              </a:ln>
            </p:spPr>
          </p:pic>
        </p:grpSp>
      </p:grpSp>
      <p:grpSp>
        <p:nvGrpSpPr>
          <p:cNvPr id="175" name="Google Shape;175;p10"/>
          <p:cNvGrpSpPr/>
          <p:nvPr/>
        </p:nvGrpSpPr>
        <p:grpSpPr>
          <a:xfrm>
            <a:off x="3888220" y="3663577"/>
            <a:ext cx="225802" cy="345250"/>
            <a:chOff x="4824527" y="2832223"/>
            <a:chExt cx="262042" cy="400662"/>
          </a:xfrm>
        </p:grpSpPr>
        <p:sp>
          <p:nvSpPr>
            <p:cNvPr id="176" name="Google Shape;176;p10"/>
            <p:cNvSpPr/>
            <p:nvPr/>
          </p:nvSpPr>
          <p:spPr>
            <a:xfrm>
              <a:off x="4835134" y="2954303"/>
              <a:ext cx="234000" cy="165000"/>
            </a:xfrm>
            <a:prstGeom prst="rect">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77" name="Google Shape;177;p10"/>
            <p:cNvGrpSpPr/>
            <p:nvPr/>
          </p:nvGrpSpPr>
          <p:grpSpPr>
            <a:xfrm>
              <a:off x="4824527" y="2832223"/>
              <a:ext cx="262042" cy="400662"/>
              <a:chOff x="4824527" y="2832223"/>
              <a:chExt cx="262042" cy="400662"/>
            </a:xfrm>
          </p:grpSpPr>
          <p:grpSp>
            <p:nvGrpSpPr>
              <p:cNvPr id="178" name="Google Shape;178;p10"/>
              <p:cNvGrpSpPr/>
              <p:nvPr/>
            </p:nvGrpSpPr>
            <p:grpSpPr>
              <a:xfrm>
                <a:off x="4832696" y="2832223"/>
                <a:ext cx="236400" cy="400662"/>
                <a:chOff x="4832696" y="2832223"/>
                <a:chExt cx="236400" cy="400662"/>
              </a:xfrm>
            </p:grpSpPr>
            <p:sp>
              <p:nvSpPr>
                <p:cNvPr id="179" name="Google Shape;179;p10"/>
                <p:cNvSpPr/>
                <p:nvPr/>
              </p:nvSpPr>
              <p:spPr>
                <a:xfrm>
                  <a:off x="4834464" y="2832223"/>
                  <a:ext cx="234600" cy="238200"/>
                </a:xfrm>
                <a:prstGeom prst="ellipse">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0" name="Google Shape;180;p10"/>
                <p:cNvSpPr/>
                <p:nvPr/>
              </p:nvSpPr>
              <p:spPr>
                <a:xfrm rot="-2665276">
                  <a:off x="4866888" y="3031782"/>
                  <a:ext cx="168017" cy="166106"/>
                </a:xfrm>
                <a:prstGeom prst="rtTriangle">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181" name="Google Shape;181;p10"/>
              <p:cNvPicPr preferRelativeResize="0"/>
              <p:nvPr/>
            </p:nvPicPr>
            <p:blipFill rotWithShape="1">
              <a:blip r:embed="rId6">
                <a:alphaModFix/>
              </a:blip>
              <a:srcRect b="6252" l="80868" r="-5283" t="-6434"/>
              <a:stretch/>
            </p:blipFill>
            <p:spPr>
              <a:xfrm>
                <a:off x="4824527" y="2851191"/>
                <a:ext cx="262042" cy="260742"/>
              </a:xfrm>
              <a:prstGeom prst="rect">
                <a:avLst/>
              </a:prstGeom>
              <a:noFill/>
              <a:ln>
                <a:noFill/>
              </a:ln>
            </p:spPr>
          </p:pic>
        </p:grpSp>
      </p:grpSp>
      <p:grpSp>
        <p:nvGrpSpPr>
          <p:cNvPr id="182" name="Google Shape;182;p10"/>
          <p:cNvGrpSpPr/>
          <p:nvPr/>
        </p:nvGrpSpPr>
        <p:grpSpPr>
          <a:xfrm>
            <a:off x="5424410" y="168989"/>
            <a:ext cx="225802" cy="345250"/>
            <a:chOff x="4824527" y="2832223"/>
            <a:chExt cx="262042" cy="400662"/>
          </a:xfrm>
        </p:grpSpPr>
        <p:sp>
          <p:nvSpPr>
            <p:cNvPr id="183" name="Google Shape;183;p10"/>
            <p:cNvSpPr/>
            <p:nvPr/>
          </p:nvSpPr>
          <p:spPr>
            <a:xfrm>
              <a:off x="4835134" y="2954303"/>
              <a:ext cx="234000" cy="165000"/>
            </a:xfrm>
            <a:prstGeom prst="rect">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84" name="Google Shape;184;p10"/>
            <p:cNvGrpSpPr/>
            <p:nvPr/>
          </p:nvGrpSpPr>
          <p:grpSpPr>
            <a:xfrm>
              <a:off x="4824527" y="2832223"/>
              <a:ext cx="262042" cy="400662"/>
              <a:chOff x="4824527" y="2832223"/>
              <a:chExt cx="262042" cy="400662"/>
            </a:xfrm>
          </p:grpSpPr>
          <p:grpSp>
            <p:nvGrpSpPr>
              <p:cNvPr id="185" name="Google Shape;185;p10"/>
              <p:cNvGrpSpPr/>
              <p:nvPr/>
            </p:nvGrpSpPr>
            <p:grpSpPr>
              <a:xfrm>
                <a:off x="4832696" y="2832223"/>
                <a:ext cx="236400" cy="400662"/>
                <a:chOff x="4832696" y="2832223"/>
                <a:chExt cx="236400" cy="400662"/>
              </a:xfrm>
            </p:grpSpPr>
            <p:sp>
              <p:nvSpPr>
                <p:cNvPr id="186" name="Google Shape;186;p10"/>
                <p:cNvSpPr/>
                <p:nvPr/>
              </p:nvSpPr>
              <p:spPr>
                <a:xfrm>
                  <a:off x="4834464" y="2832223"/>
                  <a:ext cx="234600" cy="238200"/>
                </a:xfrm>
                <a:prstGeom prst="ellipse">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7" name="Google Shape;187;p10"/>
                <p:cNvSpPr/>
                <p:nvPr/>
              </p:nvSpPr>
              <p:spPr>
                <a:xfrm rot="-2665276">
                  <a:off x="4866888" y="3031782"/>
                  <a:ext cx="168017" cy="166106"/>
                </a:xfrm>
                <a:prstGeom prst="rtTriangle">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188" name="Google Shape;188;p10"/>
              <p:cNvPicPr preferRelativeResize="0"/>
              <p:nvPr/>
            </p:nvPicPr>
            <p:blipFill rotWithShape="1">
              <a:blip r:embed="rId6">
                <a:alphaModFix/>
              </a:blip>
              <a:srcRect b="6252" l="80868" r="-5283" t="-6434"/>
              <a:stretch/>
            </p:blipFill>
            <p:spPr>
              <a:xfrm>
                <a:off x="4824527" y="2851191"/>
                <a:ext cx="262042" cy="260742"/>
              </a:xfrm>
              <a:prstGeom prst="rect">
                <a:avLst/>
              </a:prstGeom>
              <a:noFill/>
              <a:ln>
                <a:noFill/>
              </a:ln>
            </p:spPr>
          </p:pic>
        </p:grpSp>
      </p:grpSp>
      <p:grpSp>
        <p:nvGrpSpPr>
          <p:cNvPr id="189" name="Google Shape;189;p10"/>
          <p:cNvGrpSpPr/>
          <p:nvPr/>
        </p:nvGrpSpPr>
        <p:grpSpPr>
          <a:xfrm>
            <a:off x="8617572" y="2873457"/>
            <a:ext cx="289198" cy="289500"/>
            <a:chOff x="5135034" y="1860358"/>
            <a:chExt cx="289198" cy="289500"/>
          </a:xfrm>
        </p:grpSpPr>
        <p:sp>
          <p:nvSpPr>
            <p:cNvPr id="190" name="Google Shape;190;p10"/>
            <p:cNvSpPr/>
            <p:nvPr/>
          </p:nvSpPr>
          <p:spPr>
            <a:xfrm>
              <a:off x="5135932" y="1860358"/>
              <a:ext cx="288300" cy="289500"/>
            </a:xfrm>
            <a:prstGeom prst="roundRect">
              <a:avLst>
                <a:gd fmla="val 16667" name="adj"/>
              </a:avLst>
            </a:prstGeom>
            <a:solidFill>
              <a:srgbClr val="1491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91" name="Google Shape;191;p10"/>
            <p:cNvPicPr preferRelativeResize="0"/>
            <p:nvPr/>
          </p:nvPicPr>
          <p:blipFill rotWithShape="1">
            <a:blip r:embed="rId7">
              <a:alphaModFix/>
            </a:blip>
            <a:srcRect b="2790" l="54698" r="20795" t="-3348"/>
            <a:stretch/>
          </p:blipFill>
          <p:spPr>
            <a:xfrm flipH="1">
              <a:off x="5135034" y="1875108"/>
              <a:ext cx="262042" cy="260742"/>
            </a:xfrm>
            <a:prstGeom prst="rect">
              <a:avLst/>
            </a:prstGeom>
            <a:noFill/>
            <a:ln>
              <a:noFill/>
            </a:ln>
          </p:spPr>
        </p:pic>
      </p:grpSp>
      <p:grpSp>
        <p:nvGrpSpPr>
          <p:cNvPr id="192" name="Google Shape;192;p10"/>
          <p:cNvGrpSpPr/>
          <p:nvPr/>
        </p:nvGrpSpPr>
        <p:grpSpPr>
          <a:xfrm>
            <a:off x="8636905" y="3872032"/>
            <a:ext cx="262042" cy="400662"/>
            <a:chOff x="4824527" y="2832223"/>
            <a:chExt cx="262042" cy="400662"/>
          </a:xfrm>
        </p:grpSpPr>
        <p:sp>
          <p:nvSpPr>
            <p:cNvPr id="193" name="Google Shape;193;p10"/>
            <p:cNvSpPr/>
            <p:nvPr/>
          </p:nvSpPr>
          <p:spPr>
            <a:xfrm>
              <a:off x="4835134" y="2954303"/>
              <a:ext cx="234000" cy="165000"/>
            </a:xfrm>
            <a:prstGeom prst="rect">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94" name="Google Shape;194;p10"/>
            <p:cNvGrpSpPr/>
            <p:nvPr/>
          </p:nvGrpSpPr>
          <p:grpSpPr>
            <a:xfrm>
              <a:off x="4824527" y="2832223"/>
              <a:ext cx="262042" cy="400662"/>
              <a:chOff x="4824527" y="2832223"/>
              <a:chExt cx="262042" cy="400662"/>
            </a:xfrm>
          </p:grpSpPr>
          <p:grpSp>
            <p:nvGrpSpPr>
              <p:cNvPr id="195" name="Google Shape;195;p10"/>
              <p:cNvGrpSpPr/>
              <p:nvPr/>
            </p:nvGrpSpPr>
            <p:grpSpPr>
              <a:xfrm>
                <a:off x="4832696" y="2832223"/>
                <a:ext cx="236400" cy="400662"/>
                <a:chOff x="4832696" y="2832223"/>
                <a:chExt cx="236400" cy="400662"/>
              </a:xfrm>
            </p:grpSpPr>
            <p:sp>
              <p:nvSpPr>
                <p:cNvPr id="196" name="Google Shape;196;p10"/>
                <p:cNvSpPr/>
                <p:nvPr/>
              </p:nvSpPr>
              <p:spPr>
                <a:xfrm>
                  <a:off x="4834464" y="2832223"/>
                  <a:ext cx="234600" cy="238200"/>
                </a:xfrm>
                <a:prstGeom prst="ellipse">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7" name="Google Shape;197;p10"/>
                <p:cNvSpPr/>
                <p:nvPr/>
              </p:nvSpPr>
              <p:spPr>
                <a:xfrm rot="-2665276">
                  <a:off x="4866888" y="3031782"/>
                  <a:ext cx="168017" cy="166106"/>
                </a:xfrm>
                <a:prstGeom prst="rtTriangle">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198" name="Google Shape;198;p10"/>
              <p:cNvPicPr preferRelativeResize="0"/>
              <p:nvPr/>
            </p:nvPicPr>
            <p:blipFill rotWithShape="1">
              <a:blip r:embed="rId8">
                <a:alphaModFix/>
              </a:blip>
              <a:srcRect b="6252" l="80868" r="-5283" t="-6434"/>
              <a:stretch/>
            </p:blipFill>
            <p:spPr>
              <a:xfrm>
                <a:off x="4824527" y="2851191"/>
                <a:ext cx="262042" cy="260742"/>
              </a:xfrm>
              <a:prstGeom prst="rect">
                <a:avLst/>
              </a:prstGeom>
              <a:noFill/>
              <a:ln>
                <a:noFill/>
              </a:ln>
            </p:spPr>
          </p:pic>
        </p:grpSp>
      </p:grpSp>
      <p:grpSp>
        <p:nvGrpSpPr>
          <p:cNvPr id="199" name="Google Shape;199;p10"/>
          <p:cNvGrpSpPr/>
          <p:nvPr/>
        </p:nvGrpSpPr>
        <p:grpSpPr>
          <a:xfrm>
            <a:off x="8591759" y="3351127"/>
            <a:ext cx="319800" cy="319800"/>
            <a:chOff x="5445656" y="1844640"/>
            <a:chExt cx="319800" cy="319800"/>
          </a:xfrm>
        </p:grpSpPr>
        <p:sp>
          <p:nvSpPr>
            <p:cNvPr id="200" name="Google Shape;200;p10"/>
            <p:cNvSpPr/>
            <p:nvPr/>
          </p:nvSpPr>
          <p:spPr>
            <a:xfrm>
              <a:off x="5445656" y="1844640"/>
              <a:ext cx="319800" cy="319800"/>
            </a:xfrm>
            <a:prstGeom prst="ellipse">
              <a:avLst/>
            </a:prstGeom>
            <a:solidFill>
              <a:srgbClr val="FF8B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01" name="Google Shape;201;p10"/>
            <p:cNvPicPr preferRelativeResize="0"/>
            <p:nvPr/>
          </p:nvPicPr>
          <p:blipFill rotWithShape="1">
            <a:blip r:embed="rId9">
              <a:alphaModFix/>
            </a:blip>
            <a:srcRect b="3127" l="27239" r="49004" t="-3686"/>
            <a:stretch/>
          </p:blipFill>
          <p:spPr>
            <a:xfrm flipH="1">
              <a:off x="5470281" y="1875107"/>
              <a:ext cx="252280" cy="258954"/>
            </a:xfrm>
            <a:prstGeom prst="rect">
              <a:avLst/>
            </a:prstGeom>
            <a:noFill/>
            <a:ln>
              <a:noFill/>
            </a:ln>
          </p:spPr>
        </p:pic>
      </p:grpSp>
      <p:grpSp>
        <p:nvGrpSpPr>
          <p:cNvPr id="202" name="Google Shape;202;p10"/>
          <p:cNvGrpSpPr/>
          <p:nvPr/>
        </p:nvGrpSpPr>
        <p:grpSpPr>
          <a:xfrm>
            <a:off x="8617572" y="4414352"/>
            <a:ext cx="319800" cy="319800"/>
            <a:chOff x="5777361" y="3530081"/>
            <a:chExt cx="319800" cy="319800"/>
          </a:xfrm>
        </p:grpSpPr>
        <p:sp>
          <p:nvSpPr>
            <p:cNvPr id="203" name="Google Shape;203;p10"/>
            <p:cNvSpPr/>
            <p:nvPr/>
          </p:nvSpPr>
          <p:spPr>
            <a:xfrm>
              <a:off x="5777361" y="3530081"/>
              <a:ext cx="319800" cy="3198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04" name="Google Shape;204;p10"/>
            <p:cNvPicPr preferRelativeResize="0"/>
            <p:nvPr/>
          </p:nvPicPr>
          <p:blipFill rotWithShape="1">
            <a:blip r:embed="rId9">
              <a:alphaModFix/>
            </a:blip>
            <a:srcRect b="0" l="0" r="76243" t="0"/>
            <a:stretch/>
          </p:blipFill>
          <p:spPr>
            <a:xfrm flipH="1" rot="10800000">
              <a:off x="5817162" y="3560548"/>
              <a:ext cx="252280" cy="258954"/>
            </a:xfrm>
            <a:prstGeom prst="rect">
              <a:avLst/>
            </a:prstGeom>
            <a:noFill/>
            <a:ln>
              <a:noFill/>
            </a:ln>
          </p:spPr>
        </p:pic>
      </p:grpSp>
      <p:grpSp>
        <p:nvGrpSpPr>
          <p:cNvPr id="205" name="Google Shape;205;p10"/>
          <p:cNvGrpSpPr/>
          <p:nvPr/>
        </p:nvGrpSpPr>
        <p:grpSpPr>
          <a:xfrm>
            <a:off x="4839093" y="3675498"/>
            <a:ext cx="275730" cy="275730"/>
            <a:chOff x="5527990" y="3750678"/>
            <a:chExt cx="393900" cy="393900"/>
          </a:xfrm>
        </p:grpSpPr>
        <p:sp>
          <p:nvSpPr>
            <p:cNvPr id="206" name="Google Shape;206;p10"/>
            <p:cNvSpPr/>
            <p:nvPr/>
          </p:nvSpPr>
          <p:spPr>
            <a:xfrm>
              <a:off x="5527990" y="3750678"/>
              <a:ext cx="393900" cy="393900"/>
            </a:xfrm>
            <a:prstGeom prst="ellipse">
              <a:avLst/>
            </a:prstGeom>
            <a:solidFill>
              <a:srgbClr val="FF8B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07" name="Google Shape;207;p10"/>
            <p:cNvPicPr preferRelativeResize="0"/>
            <p:nvPr/>
          </p:nvPicPr>
          <p:blipFill rotWithShape="1">
            <a:blip r:embed="rId4">
              <a:alphaModFix/>
            </a:blip>
            <a:srcRect b="3127" l="27239" r="49004" t="-3686"/>
            <a:stretch/>
          </p:blipFill>
          <p:spPr>
            <a:xfrm flipH="1">
              <a:off x="5560423" y="3788182"/>
              <a:ext cx="310550" cy="318766"/>
            </a:xfrm>
            <a:prstGeom prst="rect">
              <a:avLst/>
            </a:prstGeom>
            <a:noFill/>
            <a:ln>
              <a:noFill/>
            </a:ln>
          </p:spPr>
        </p:pic>
      </p:gr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7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4400"/>
              <a:buFont typeface="Garamond"/>
              <a:buNone/>
              <a:defRPr b="0" i="0" sz="4400" u="none" cap="none" strike="noStrike">
                <a:solidFill>
                  <a:schemeClr val="dk1"/>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838200" y="1825625"/>
            <a:ext cx="10515600" cy="43512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Garamond"/>
                <a:ea typeface="Garamond"/>
                <a:cs typeface="Garamond"/>
                <a:sym typeface="Garamond"/>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Garamond"/>
                <a:ea typeface="Garamond"/>
                <a:cs typeface="Garamond"/>
                <a:sym typeface="Garamond"/>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Garamond"/>
                <a:ea typeface="Garamond"/>
                <a:cs typeface="Garamond"/>
                <a:sym typeface="Garamond"/>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9pPr>
          </a:lstStyle>
          <a:p/>
        </p:txBody>
      </p:sp>
      <p:sp>
        <p:nvSpPr>
          <p:cNvPr id="12" name="Google Shape;12;p1"/>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13" name="Google Shape;13;p1"/>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14" name="Google Shape;14;p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E"/>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9.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1.gif"/><Relationship Id="rId4" Type="http://schemas.openxmlformats.org/officeDocument/2006/relationships/image" Target="../media/image32.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3.gif"/><Relationship Id="rId4" Type="http://schemas.openxmlformats.org/officeDocument/2006/relationships/image" Target="../media/image34.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1.gif"/><Relationship Id="rId4" Type="http://schemas.openxmlformats.org/officeDocument/2006/relationships/image" Target="../media/image37.gif"/><Relationship Id="rId5" Type="http://schemas.openxmlformats.org/officeDocument/2006/relationships/image" Target="../media/image35.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6.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s://arxiv.org/pdf/1908.08345.pdf" TargetMode="Externa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0.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5.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4"/>
          <p:cNvSpPr txBox="1"/>
          <p:nvPr>
            <p:ph type="ctrTitle"/>
          </p:nvPr>
        </p:nvSpPr>
        <p:spPr>
          <a:xfrm>
            <a:off x="624425" y="2055825"/>
            <a:ext cx="5477100" cy="1477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D9C49F"/>
              </a:buClr>
              <a:buSzPts val="7000"/>
              <a:buFont typeface="Garamond"/>
              <a:buNone/>
            </a:pPr>
            <a:r>
              <a:rPr lang="en-IE" sz="3600">
                <a:latin typeface="Arial"/>
                <a:ea typeface="Arial"/>
                <a:cs typeface="Arial"/>
                <a:sym typeface="Arial"/>
              </a:rPr>
              <a:t>8. Transformers and Deep NLP Applications</a:t>
            </a:r>
            <a:endParaRPr i="0" sz="3600" u="none" cap="none" strike="noStrike">
              <a:solidFill>
                <a:srgbClr val="D9C49F"/>
              </a:solidFill>
              <a:latin typeface="Arial"/>
              <a:ea typeface="Arial"/>
              <a:cs typeface="Arial"/>
              <a:sym typeface="Arial"/>
            </a:endParaRPr>
          </a:p>
        </p:txBody>
      </p:sp>
      <p:sp>
        <p:nvSpPr>
          <p:cNvPr id="238" name="Google Shape;238;p14"/>
          <p:cNvSpPr txBox="1"/>
          <p:nvPr>
            <p:ph idx="1" type="subTitle"/>
          </p:nvPr>
        </p:nvSpPr>
        <p:spPr>
          <a:xfrm>
            <a:off x="619050" y="4408375"/>
            <a:ext cx="7267800" cy="1138200"/>
          </a:xfrm>
          <a:prstGeom prst="rect">
            <a:avLst/>
          </a:prstGeom>
          <a:noFill/>
          <a:ln>
            <a:noFill/>
          </a:ln>
        </p:spPr>
        <p:txBody>
          <a:bodyPr anchorCtr="0" anchor="ctr" bIns="91425" lIns="91425" spcFirstLastPara="1" rIns="91425" wrap="square" tIns="91425">
            <a:noAutofit/>
          </a:bodyPr>
          <a:lstStyle/>
          <a:p>
            <a:pPr indent="-406400" lvl="0" marL="457200" rtl="0" algn="l">
              <a:lnSpc>
                <a:spcPct val="100000"/>
              </a:lnSpc>
              <a:spcBef>
                <a:spcPts val="600"/>
              </a:spcBef>
              <a:spcAft>
                <a:spcPts val="0"/>
              </a:spcAft>
              <a:buClr>
                <a:schemeClr val="dk1"/>
              </a:buClr>
              <a:buSzPts val="2400"/>
              <a:buFont typeface="Arial"/>
              <a:buNone/>
            </a:pPr>
            <a:r>
              <a:rPr b="1" lang="en-IE">
                <a:latin typeface="Arial"/>
                <a:ea typeface="Arial"/>
                <a:cs typeface="Arial"/>
                <a:sym typeface="Arial"/>
              </a:rPr>
              <a:t>Dr. John P. McCrae</a:t>
            </a:r>
            <a:endParaRPr>
              <a:latin typeface="Arial"/>
              <a:ea typeface="Arial"/>
              <a:cs typeface="Arial"/>
              <a:sym typeface="Arial"/>
            </a:endParaRPr>
          </a:p>
          <a:p>
            <a:pPr indent="-406400" lvl="0" marL="457200" rtl="0" algn="l">
              <a:lnSpc>
                <a:spcPct val="100000"/>
              </a:lnSpc>
              <a:spcBef>
                <a:spcPts val="600"/>
              </a:spcBef>
              <a:spcAft>
                <a:spcPts val="0"/>
              </a:spcAft>
              <a:buClr>
                <a:schemeClr val="dk1"/>
              </a:buClr>
              <a:buSzPts val="2400"/>
              <a:buFont typeface="Arial"/>
              <a:buNone/>
            </a:pPr>
            <a:r>
              <a:rPr b="1" lang="en-IE">
                <a:latin typeface="Arial"/>
                <a:ea typeface="Arial"/>
                <a:cs typeface="Arial"/>
                <a:sym typeface="Arial"/>
              </a:rPr>
              <a:t>Data Science Institute, University of Galway</a:t>
            </a:r>
            <a:endParaRPr>
              <a:latin typeface="Arial"/>
              <a:ea typeface="Arial"/>
              <a:cs typeface="Arial"/>
              <a:sym typeface="Arial"/>
            </a:endParaRPr>
          </a:p>
          <a:p>
            <a:pPr indent="-406400" lvl="0" marL="457200" marR="0" rtl="0" algn="l">
              <a:lnSpc>
                <a:spcPct val="100000"/>
              </a:lnSpc>
              <a:spcBef>
                <a:spcPts val="600"/>
              </a:spcBef>
              <a:spcAft>
                <a:spcPts val="0"/>
              </a:spcAft>
              <a:buClr>
                <a:schemeClr val="lt1"/>
              </a:buClr>
              <a:buSzPts val="2400"/>
              <a:buFont typeface="Arial"/>
              <a:buNone/>
            </a:pPr>
            <a:r>
              <a:t/>
            </a:r>
            <a:endParaRPr>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23"/>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Self-attention</a:t>
            </a:r>
            <a:endParaRPr/>
          </a:p>
        </p:txBody>
      </p:sp>
      <p:sp>
        <p:nvSpPr>
          <p:cNvPr id="440" name="Google Shape;440;p23"/>
          <p:cNvSpPr/>
          <p:nvPr/>
        </p:nvSpPr>
        <p:spPr>
          <a:xfrm>
            <a:off x="6943525" y="4553038"/>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x</a:t>
            </a:r>
            <a:r>
              <a:rPr b="1" baseline="-25000" lang="en-IE" sz="2400">
                <a:solidFill>
                  <a:schemeClr val="dk1"/>
                </a:solidFill>
                <a:latin typeface="Calibri"/>
                <a:ea typeface="Calibri"/>
                <a:cs typeface="Calibri"/>
                <a:sym typeface="Calibri"/>
              </a:rPr>
              <a:t>1</a:t>
            </a:r>
            <a:endParaRPr baseline="-25000">
              <a:solidFill>
                <a:schemeClr val="dk1"/>
              </a:solidFill>
            </a:endParaRPr>
          </a:p>
        </p:txBody>
      </p:sp>
      <p:sp>
        <p:nvSpPr>
          <p:cNvPr id="441" name="Google Shape;441;p23"/>
          <p:cNvSpPr/>
          <p:nvPr/>
        </p:nvSpPr>
        <p:spPr>
          <a:xfrm>
            <a:off x="8634350" y="4553038"/>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x</a:t>
            </a:r>
            <a:r>
              <a:rPr b="1" baseline="-25000" lang="en-IE" sz="2400">
                <a:solidFill>
                  <a:schemeClr val="dk1"/>
                </a:solidFill>
                <a:latin typeface="Calibri"/>
                <a:ea typeface="Calibri"/>
                <a:cs typeface="Calibri"/>
                <a:sym typeface="Calibri"/>
              </a:rPr>
              <a:t>2</a:t>
            </a:r>
            <a:endParaRPr baseline="-25000">
              <a:solidFill>
                <a:schemeClr val="dk1"/>
              </a:solidFill>
            </a:endParaRPr>
          </a:p>
        </p:txBody>
      </p:sp>
      <p:sp>
        <p:nvSpPr>
          <p:cNvPr id="442" name="Google Shape;442;p23"/>
          <p:cNvSpPr/>
          <p:nvPr/>
        </p:nvSpPr>
        <p:spPr>
          <a:xfrm>
            <a:off x="10260300" y="4553038"/>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x</a:t>
            </a:r>
            <a:r>
              <a:rPr b="1" baseline="-25000" lang="en-IE" sz="2400">
                <a:solidFill>
                  <a:schemeClr val="dk1"/>
                </a:solidFill>
                <a:latin typeface="Calibri"/>
                <a:ea typeface="Calibri"/>
                <a:cs typeface="Calibri"/>
                <a:sym typeface="Calibri"/>
              </a:rPr>
              <a:t>3</a:t>
            </a:r>
            <a:endParaRPr baseline="-25000"/>
          </a:p>
        </p:txBody>
      </p:sp>
      <p:sp>
        <p:nvSpPr>
          <p:cNvPr id="443" name="Google Shape;443;p23"/>
          <p:cNvSpPr/>
          <p:nvPr/>
        </p:nvSpPr>
        <p:spPr>
          <a:xfrm>
            <a:off x="6971275" y="365323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v</a:t>
            </a:r>
            <a:r>
              <a:rPr b="1" baseline="-25000" lang="en-IE" sz="2400">
                <a:latin typeface="Calibri"/>
                <a:ea typeface="Calibri"/>
                <a:cs typeface="Calibri"/>
                <a:sym typeface="Calibri"/>
              </a:rPr>
              <a:t>1</a:t>
            </a:r>
            <a:endParaRPr b="1" baseline="-25000" sz="2400">
              <a:latin typeface="Calibri"/>
              <a:ea typeface="Calibri"/>
              <a:cs typeface="Calibri"/>
              <a:sym typeface="Calibri"/>
            </a:endParaRPr>
          </a:p>
        </p:txBody>
      </p:sp>
      <p:sp>
        <p:nvSpPr>
          <p:cNvPr id="444" name="Google Shape;444;p23"/>
          <p:cNvSpPr/>
          <p:nvPr/>
        </p:nvSpPr>
        <p:spPr>
          <a:xfrm>
            <a:off x="8662100" y="365323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v</a:t>
            </a:r>
            <a:r>
              <a:rPr b="1" baseline="-25000" lang="en-IE" sz="2400">
                <a:latin typeface="Calibri"/>
                <a:ea typeface="Calibri"/>
                <a:cs typeface="Calibri"/>
                <a:sym typeface="Calibri"/>
              </a:rPr>
              <a:t>2</a:t>
            </a:r>
            <a:endParaRPr b="1" baseline="-25000" sz="2400">
              <a:latin typeface="Calibri"/>
              <a:ea typeface="Calibri"/>
              <a:cs typeface="Calibri"/>
              <a:sym typeface="Calibri"/>
            </a:endParaRPr>
          </a:p>
        </p:txBody>
      </p:sp>
      <p:sp>
        <p:nvSpPr>
          <p:cNvPr id="445" name="Google Shape;445;p23"/>
          <p:cNvSpPr/>
          <p:nvPr/>
        </p:nvSpPr>
        <p:spPr>
          <a:xfrm>
            <a:off x="10288050" y="365323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v</a:t>
            </a:r>
            <a:r>
              <a:rPr b="1" baseline="-25000" lang="en-IE" sz="2400">
                <a:latin typeface="Calibri"/>
                <a:ea typeface="Calibri"/>
                <a:cs typeface="Calibri"/>
                <a:sym typeface="Calibri"/>
              </a:rPr>
              <a:t>3</a:t>
            </a:r>
            <a:endParaRPr b="1" baseline="-25000" sz="2400">
              <a:latin typeface="Calibri"/>
              <a:ea typeface="Calibri"/>
              <a:cs typeface="Calibri"/>
              <a:sym typeface="Calibri"/>
            </a:endParaRPr>
          </a:p>
        </p:txBody>
      </p:sp>
      <p:cxnSp>
        <p:nvCxnSpPr>
          <p:cNvPr id="446" name="Google Shape;446;p23"/>
          <p:cNvCxnSpPr>
            <a:stCxn id="440" idx="0"/>
            <a:endCxn id="443" idx="2"/>
          </p:cNvCxnSpPr>
          <p:nvPr/>
        </p:nvCxnSpPr>
        <p:spPr>
          <a:xfrm rot="10800000">
            <a:off x="7490275" y="4178338"/>
            <a:ext cx="0" cy="374700"/>
          </a:xfrm>
          <a:prstGeom prst="straightConnector1">
            <a:avLst/>
          </a:prstGeom>
          <a:noFill/>
          <a:ln cap="flat" cmpd="sng" w="28575">
            <a:solidFill>
              <a:schemeClr val="dk2"/>
            </a:solidFill>
            <a:prstDash val="solid"/>
            <a:round/>
            <a:headEnd len="med" w="med" type="none"/>
            <a:tailEnd len="med" w="med" type="triangle"/>
          </a:ln>
        </p:spPr>
      </p:cxnSp>
      <p:cxnSp>
        <p:nvCxnSpPr>
          <p:cNvPr id="447" name="Google Shape;447;p23"/>
          <p:cNvCxnSpPr>
            <a:stCxn id="441" idx="0"/>
            <a:endCxn id="444" idx="2"/>
          </p:cNvCxnSpPr>
          <p:nvPr/>
        </p:nvCxnSpPr>
        <p:spPr>
          <a:xfrm rot="10800000">
            <a:off x="9181100" y="4178338"/>
            <a:ext cx="0" cy="374700"/>
          </a:xfrm>
          <a:prstGeom prst="straightConnector1">
            <a:avLst/>
          </a:prstGeom>
          <a:noFill/>
          <a:ln cap="flat" cmpd="sng" w="28575">
            <a:solidFill>
              <a:schemeClr val="dk2"/>
            </a:solidFill>
            <a:prstDash val="solid"/>
            <a:round/>
            <a:headEnd len="med" w="med" type="none"/>
            <a:tailEnd len="med" w="med" type="triangle"/>
          </a:ln>
        </p:spPr>
      </p:cxnSp>
      <p:cxnSp>
        <p:nvCxnSpPr>
          <p:cNvPr id="448" name="Google Shape;448;p23"/>
          <p:cNvCxnSpPr>
            <a:stCxn id="442" idx="0"/>
            <a:endCxn id="445" idx="2"/>
          </p:cNvCxnSpPr>
          <p:nvPr/>
        </p:nvCxnSpPr>
        <p:spPr>
          <a:xfrm rot="10800000">
            <a:off x="10807050" y="4178338"/>
            <a:ext cx="0" cy="374700"/>
          </a:xfrm>
          <a:prstGeom prst="straightConnector1">
            <a:avLst/>
          </a:prstGeom>
          <a:noFill/>
          <a:ln cap="flat" cmpd="sng" w="28575">
            <a:solidFill>
              <a:schemeClr val="dk2"/>
            </a:solidFill>
            <a:prstDash val="solid"/>
            <a:round/>
            <a:headEnd len="med" w="med" type="none"/>
            <a:tailEnd len="med" w="med" type="triangle"/>
          </a:ln>
        </p:spPr>
      </p:cxnSp>
      <p:sp>
        <p:nvSpPr>
          <p:cNvPr id="449" name="Google Shape;449;p23"/>
          <p:cNvSpPr/>
          <p:nvPr/>
        </p:nvSpPr>
        <p:spPr>
          <a:xfrm>
            <a:off x="6971275" y="2968163"/>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k</a:t>
            </a:r>
            <a:r>
              <a:rPr b="1" baseline="-25000" lang="en-IE" sz="2400">
                <a:latin typeface="Calibri"/>
                <a:ea typeface="Calibri"/>
                <a:cs typeface="Calibri"/>
                <a:sym typeface="Calibri"/>
              </a:rPr>
              <a:t>1</a:t>
            </a:r>
            <a:endParaRPr b="1" baseline="-25000" sz="2400">
              <a:latin typeface="Calibri"/>
              <a:ea typeface="Calibri"/>
              <a:cs typeface="Calibri"/>
              <a:sym typeface="Calibri"/>
            </a:endParaRPr>
          </a:p>
        </p:txBody>
      </p:sp>
      <p:sp>
        <p:nvSpPr>
          <p:cNvPr id="450" name="Google Shape;450;p23"/>
          <p:cNvSpPr/>
          <p:nvPr/>
        </p:nvSpPr>
        <p:spPr>
          <a:xfrm>
            <a:off x="6971275" y="228308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q</a:t>
            </a:r>
            <a:r>
              <a:rPr b="1" baseline="-25000" lang="en-IE" sz="2400">
                <a:latin typeface="Calibri"/>
                <a:ea typeface="Calibri"/>
                <a:cs typeface="Calibri"/>
                <a:sym typeface="Calibri"/>
              </a:rPr>
              <a:t>1</a:t>
            </a:r>
            <a:endParaRPr b="1" baseline="-25000" sz="2400">
              <a:latin typeface="Calibri"/>
              <a:ea typeface="Calibri"/>
              <a:cs typeface="Calibri"/>
              <a:sym typeface="Calibri"/>
            </a:endParaRPr>
          </a:p>
        </p:txBody>
      </p:sp>
      <p:cxnSp>
        <p:nvCxnSpPr>
          <p:cNvPr id="451" name="Google Shape;451;p23"/>
          <p:cNvCxnSpPr>
            <a:stCxn id="440" idx="0"/>
            <a:endCxn id="449" idx="1"/>
          </p:cNvCxnSpPr>
          <p:nvPr/>
        </p:nvCxnSpPr>
        <p:spPr>
          <a:xfrm flipH="1" rot="5400000">
            <a:off x="6569575" y="3632338"/>
            <a:ext cx="1322400" cy="519000"/>
          </a:xfrm>
          <a:prstGeom prst="curvedConnector4">
            <a:avLst>
              <a:gd fmla="val 13953" name="adj1"/>
              <a:gd fmla="val 123372" name="adj2"/>
            </a:avLst>
          </a:prstGeom>
          <a:noFill/>
          <a:ln cap="flat" cmpd="sng" w="28575">
            <a:solidFill>
              <a:schemeClr val="dk2"/>
            </a:solidFill>
            <a:prstDash val="solid"/>
            <a:round/>
            <a:headEnd len="med" w="med" type="none"/>
            <a:tailEnd len="med" w="med" type="triangle"/>
          </a:ln>
        </p:spPr>
      </p:cxnSp>
      <p:cxnSp>
        <p:nvCxnSpPr>
          <p:cNvPr id="452" name="Google Shape;452;p23"/>
          <p:cNvCxnSpPr>
            <a:stCxn id="440" idx="0"/>
            <a:endCxn id="450" idx="1"/>
          </p:cNvCxnSpPr>
          <p:nvPr/>
        </p:nvCxnSpPr>
        <p:spPr>
          <a:xfrm flipH="1" rot="5400000">
            <a:off x="6227125" y="3289888"/>
            <a:ext cx="2007300" cy="519000"/>
          </a:xfrm>
          <a:prstGeom prst="curvedConnector4">
            <a:avLst>
              <a:gd fmla="val 7329" name="adj1"/>
              <a:gd fmla="val 175617" name="adj2"/>
            </a:avLst>
          </a:prstGeom>
          <a:noFill/>
          <a:ln cap="flat" cmpd="sng" w="28575">
            <a:solidFill>
              <a:schemeClr val="dk2"/>
            </a:solidFill>
            <a:prstDash val="solid"/>
            <a:round/>
            <a:headEnd len="med" w="med" type="none"/>
            <a:tailEnd len="med" w="med" type="triangle"/>
          </a:ln>
        </p:spPr>
      </p:cxnSp>
      <p:sp>
        <p:nvSpPr>
          <p:cNvPr id="453" name="Google Shape;453;p23"/>
          <p:cNvSpPr/>
          <p:nvPr/>
        </p:nvSpPr>
        <p:spPr>
          <a:xfrm>
            <a:off x="8662088" y="2966263"/>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k</a:t>
            </a:r>
            <a:r>
              <a:rPr b="1" baseline="-25000" lang="en-IE" sz="2400">
                <a:latin typeface="Calibri"/>
                <a:ea typeface="Calibri"/>
                <a:cs typeface="Calibri"/>
                <a:sym typeface="Calibri"/>
              </a:rPr>
              <a:t>2</a:t>
            </a:r>
            <a:endParaRPr b="1" baseline="-25000" sz="2400">
              <a:latin typeface="Calibri"/>
              <a:ea typeface="Calibri"/>
              <a:cs typeface="Calibri"/>
              <a:sym typeface="Calibri"/>
            </a:endParaRPr>
          </a:p>
        </p:txBody>
      </p:sp>
      <p:sp>
        <p:nvSpPr>
          <p:cNvPr id="454" name="Google Shape;454;p23"/>
          <p:cNvSpPr/>
          <p:nvPr/>
        </p:nvSpPr>
        <p:spPr>
          <a:xfrm>
            <a:off x="8662088" y="228118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q</a:t>
            </a:r>
            <a:r>
              <a:rPr b="1" baseline="-25000" lang="en-IE" sz="2400">
                <a:latin typeface="Calibri"/>
                <a:ea typeface="Calibri"/>
                <a:cs typeface="Calibri"/>
                <a:sym typeface="Calibri"/>
              </a:rPr>
              <a:t>2</a:t>
            </a:r>
            <a:endParaRPr b="1" baseline="-25000" sz="2400">
              <a:latin typeface="Calibri"/>
              <a:ea typeface="Calibri"/>
              <a:cs typeface="Calibri"/>
              <a:sym typeface="Calibri"/>
            </a:endParaRPr>
          </a:p>
        </p:txBody>
      </p:sp>
      <p:cxnSp>
        <p:nvCxnSpPr>
          <p:cNvPr id="455" name="Google Shape;455;p23"/>
          <p:cNvCxnSpPr>
            <a:endCxn id="453" idx="1"/>
          </p:cNvCxnSpPr>
          <p:nvPr/>
        </p:nvCxnSpPr>
        <p:spPr>
          <a:xfrm flipH="1" rot="5400000">
            <a:off x="8260388" y="3630463"/>
            <a:ext cx="1322400" cy="519000"/>
          </a:xfrm>
          <a:prstGeom prst="curvedConnector4">
            <a:avLst>
              <a:gd fmla="val 20174" name="adj1"/>
              <a:gd fmla="val 145882" name="adj2"/>
            </a:avLst>
          </a:prstGeom>
          <a:noFill/>
          <a:ln cap="flat" cmpd="sng" w="28575">
            <a:solidFill>
              <a:schemeClr val="dk2"/>
            </a:solidFill>
            <a:prstDash val="solid"/>
            <a:round/>
            <a:headEnd len="med" w="med" type="none"/>
            <a:tailEnd len="med" w="med" type="triangle"/>
          </a:ln>
        </p:spPr>
      </p:cxnSp>
      <p:cxnSp>
        <p:nvCxnSpPr>
          <p:cNvPr id="456" name="Google Shape;456;p23"/>
          <p:cNvCxnSpPr>
            <a:endCxn id="454" idx="1"/>
          </p:cNvCxnSpPr>
          <p:nvPr/>
        </p:nvCxnSpPr>
        <p:spPr>
          <a:xfrm flipH="1" rot="5400000">
            <a:off x="7917938" y="3287838"/>
            <a:ext cx="2007300" cy="519000"/>
          </a:xfrm>
          <a:prstGeom prst="curvedConnector4">
            <a:avLst>
              <a:gd fmla="val 8624" name="adj1"/>
              <a:gd fmla="val 177132" name="adj2"/>
            </a:avLst>
          </a:prstGeom>
          <a:noFill/>
          <a:ln cap="flat" cmpd="sng" w="28575">
            <a:solidFill>
              <a:schemeClr val="dk2"/>
            </a:solidFill>
            <a:prstDash val="solid"/>
            <a:round/>
            <a:headEnd len="med" w="med" type="none"/>
            <a:tailEnd len="med" w="med" type="triangle"/>
          </a:ln>
        </p:spPr>
      </p:cxnSp>
      <p:sp>
        <p:nvSpPr>
          <p:cNvPr id="457" name="Google Shape;457;p23"/>
          <p:cNvSpPr/>
          <p:nvPr/>
        </p:nvSpPr>
        <p:spPr>
          <a:xfrm>
            <a:off x="10288038" y="2966263"/>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k</a:t>
            </a:r>
            <a:r>
              <a:rPr b="1" baseline="-25000" lang="en-IE" sz="2400">
                <a:latin typeface="Calibri"/>
                <a:ea typeface="Calibri"/>
                <a:cs typeface="Calibri"/>
                <a:sym typeface="Calibri"/>
              </a:rPr>
              <a:t>3</a:t>
            </a:r>
            <a:endParaRPr b="1" baseline="-25000" sz="2400">
              <a:latin typeface="Calibri"/>
              <a:ea typeface="Calibri"/>
              <a:cs typeface="Calibri"/>
              <a:sym typeface="Calibri"/>
            </a:endParaRPr>
          </a:p>
        </p:txBody>
      </p:sp>
      <p:sp>
        <p:nvSpPr>
          <p:cNvPr id="458" name="Google Shape;458;p23"/>
          <p:cNvSpPr/>
          <p:nvPr/>
        </p:nvSpPr>
        <p:spPr>
          <a:xfrm>
            <a:off x="10288038" y="228118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q</a:t>
            </a:r>
            <a:r>
              <a:rPr b="1" baseline="-25000" lang="en-IE" sz="2400">
                <a:latin typeface="Calibri"/>
                <a:ea typeface="Calibri"/>
                <a:cs typeface="Calibri"/>
                <a:sym typeface="Calibri"/>
              </a:rPr>
              <a:t>3</a:t>
            </a:r>
            <a:endParaRPr b="1" baseline="-25000" sz="2400">
              <a:latin typeface="Calibri"/>
              <a:ea typeface="Calibri"/>
              <a:cs typeface="Calibri"/>
              <a:sym typeface="Calibri"/>
            </a:endParaRPr>
          </a:p>
        </p:txBody>
      </p:sp>
      <p:cxnSp>
        <p:nvCxnSpPr>
          <p:cNvPr id="459" name="Google Shape;459;p23"/>
          <p:cNvCxnSpPr>
            <a:endCxn id="457" idx="1"/>
          </p:cNvCxnSpPr>
          <p:nvPr/>
        </p:nvCxnSpPr>
        <p:spPr>
          <a:xfrm flipH="1" rot="5400000">
            <a:off x="9886338" y="3630463"/>
            <a:ext cx="1322400" cy="519000"/>
          </a:xfrm>
          <a:prstGeom prst="curvedConnector4">
            <a:avLst>
              <a:gd fmla="val 18053" name="adj1"/>
              <a:gd fmla="val 145882" name="adj2"/>
            </a:avLst>
          </a:prstGeom>
          <a:noFill/>
          <a:ln cap="flat" cmpd="sng" w="28575">
            <a:solidFill>
              <a:schemeClr val="dk2"/>
            </a:solidFill>
            <a:prstDash val="solid"/>
            <a:round/>
            <a:headEnd len="med" w="med" type="none"/>
            <a:tailEnd len="med" w="med" type="triangle"/>
          </a:ln>
        </p:spPr>
      </p:cxnSp>
      <p:cxnSp>
        <p:nvCxnSpPr>
          <p:cNvPr id="460" name="Google Shape;460;p23"/>
          <p:cNvCxnSpPr>
            <a:endCxn id="458" idx="1"/>
          </p:cNvCxnSpPr>
          <p:nvPr/>
        </p:nvCxnSpPr>
        <p:spPr>
          <a:xfrm flipH="1" rot="5400000">
            <a:off x="9543888" y="3287838"/>
            <a:ext cx="2007300" cy="519000"/>
          </a:xfrm>
          <a:prstGeom prst="curvedConnector4">
            <a:avLst>
              <a:gd fmla="val 8158" name="adj1"/>
              <a:gd fmla="val 169752" name="adj2"/>
            </a:avLst>
          </a:prstGeom>
          <a:noFill/>
          <a:ln cap="flat" cmpd="sng" w="28575">
            <a:solidFill>
              <a:schemeClr val="dk2"/>
            </a:solidFill>
            <a:prstDash val="solid"/>
            <a:round/>
            <a:headEnd len="med" w="med" type="none"/>
            <a:tailEnd len="med" w="med" type="triangle"/>
          </a:ln>
        </p:spPr>
      </p:cxnSp>
      <p:sp>
        <p:nvSpPr>
          <p:cNvPr id="461" name="Google Shape;461;p23"/>
          <p:cNvSpPr txBox="1"/>
          <p:nvPr>
            <p:ph idx="1" type="body"/>
          </p:nvPr>
        </p:nvSpPr>
        <p:spPr>
          <a:xfrm>
            <a:off x="838200" y="1825625"/>
            <a:ext cx="5201700" cy="3813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Attention is so powerful, it is all you need! (No RNNs)</a:t>
            </a:r>
            <a:endParaRPr/>
          </a:p>
          <a:p>
            <a:pPr indent="0" lvl="0" marL="0" rtl="0" algn="l">
              <a:spcBef>
                <a:spcPts val="1000"/>
              </a:spcBef>
              <a:spcAft>
                <a:spcPts val="0"/>
              </a:spcAft>
              <a:buNone/>
            </a:pPr>
            <a:r>
              <a:rPr lang="en-IE"/>
              <a:t>Predict three vectors, </a:t>
            </a:r>
            <a:r>
              <a:rPr b="1" lang="en-IE"/>
              <a:t>q</a:t>
            </a:r>
            <a:r>
              <a:rPr lang="en-IE"/>
              <a:t>, </a:t>
            </a:r>
            <a:r>
              <a:rPr b="1" lang="en-IE"/>
              <a:t>k</a:t>
            </a:r>
            <a:r>
              <a:rPr lang="en-IE"/>
              <a:t>, </a:t>
            </a:r>
            <a:r>
              <a:rPr b="1" lang="en-IE"/>
              <a:t>v</a:t>
            </a:r>
            <a:endParaRPr b="1"/>
          </a:p>
          <a:p>
            <a:pPr indent="0" lvl="0" marL="0" rtl="0" algn="l">
              <a:spcBef>
                <a:spcPts val="1000"/>
              </a:spcBef>
              <a:spcAft>
                <a:spcPts val="0"/>
              </a:spcAft>
              <a:buNone/>
            </a:pPr>
            <a:r>
              <a:t/>
            </a:r>
            <a:endParaRPr/>
          </a:p>
        </p:txBody>
      </p:sp>
      <p:sp>
        <p:nvSpPr>
          <p:cNvPr id="462" name="Google Shape;462;p23"/>
          <p:cNvSpPr/>
          <p:nvPr/>
        </p:nvSpPr>
        <p:spPr>
          <a:xfrm>
            <a:off x="4409725" y="5183350"/>
            <a:ext cx="2533800" cy="16131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100">
                <a:latin typeface="Calibri"/>
                <a:ea typeface="Calibri"/>
                <a:cs typeface="Calibri"/>
                <a:sym typeface="Calibri"/>
              </a:rPr>
              <a:t>Linear transform:</a:t>
            </a:r>
            <a:endParaRPr sz="2100">
              <a:latin typeface="Calibri"/>
              <a:ea typeface="Calibri"/>
              <a:cs typeface="Calibri"/>
              <a:sym typeface="Calibri"/>
            </a:endParaRPr>
          </a:p>
          <a:p>
            <a:pPr indent="0" lvl="0" marL="0" rtl="0" algn="ctr">
              <a:spcBef>
                <a:spcPts val="0"/>
              </a:spcBef>
              <a:spcAft>
                <a:spcPts val="0"/>
              </a:spcAft>
              <a:buNone/>
            </a:pPr>
            <a:r>
              <a:rPr b="1" lang="en-IE" sz="2100">
                <a:latin typeface="Calibri"/>
                <a:ea typeface="Calibri"/>
                <a:cs typeface="Calibri"/>
                <a:sym typeface="Calibri"/>
              </a:rPr>
              <a:t>q</a:t>
            </a:r>
            <a:r>
              <a:rPr baseline="-25000" lang="en-IE" sz="2100">
                <a:latin typeface="Calibri"/>
                <a:ea typeface="Calibri"/>
                <a:cs typeface="Calibri"/>
                <a:sym typeface="Calibri"/>
              </a:rPr>
              <a:t>i</a:t>
            </a:r>
            <a:r>
              <a:rPr lang="en-IE" sz="2100">
                <a:latin typeface="Calibri"/>
                <a:ea typeface="Calibri"/>
                <a:cs typeface="Calibri"/>
                <a:sym typeface="Calibri"/>
              </a:rPr>
              <a:t> = </a:t>
            </a:r>
            <a:r>
              <a:rPr b="1" lang="en-IE" sz="2100">
                <a:latin typeface="Calibri"/>
                <a:ea typeface="Calibri"/>
                <a:cs typeface="Calibri"/>
                <a:sym typeface="Calibri"/>
              </a:rPr>
              <a:t>A</a:t>
            </a:r>
            <a:r>
              <a:rPr baseline="-25000" lang="en-IE" sz="2100">
                <a:latin typeface="Calibri"/>
                <a:ea typeface="Calibri"/>
                <a:cs typeface="Calibri"/>
                <a:sym typeface="Calibri"/>
              </a:rPr>
              <a:t>q</a:t>
            </a:r>
            <a:r>
              <a:rPr b="1" lang="en-IE" sz="2100">
                <a:latin typeface="Calibri"/>
                <a:ea typeface="Calibri"/>
                <a:cs typeface="Calibri"/>
                <a:sym typeface="Calibri"/>
              </a:rPr>
              <a:t>x</a:t>
            </a:r>
            <a:r>
              <a:rPr baseline="-25000" lang="en-IE" sz="2100">
                <a:solidFill>
                  <a:schemeClr val="dk1"/>
                </a:solidFill>
                <a:latin typeface="Calibri"/>
                <a:ea typeface="Calibri"/>
                <a:cs typeface="Calibri"/>
                <a:sym typeface="Calibri"/>
              </a:rPr>
              <a:t>i</a:t>
            </a:r>
            <a:r>
              <a:rPr lang="en-IE" sz="2100">
                <a:latin typeface="Calibri"/>
                <a:ea typeface="Calibri"/>
                <a:cs typeface="Calibri"/>
                <a:sym typeface="Calibri"/>
              </a:rPr>
              <a:t> + </a:t>
            </a:r>
            <a:r>
              <a:rPr b="1" lang="en-IE" sz="2100">
                <a:latin typeface="Calibri"/>
                <a:ea typeface="Calibri"/>
                <a:cs typeface="Calibri"/>
                <a:sym typeface="Calibri"/>
              </a:rPr>
              <a:t>b</a:t>
            </a:r>
            <a:r>
              <a:rPr baseline="-25000" lang="en-IE" sz="2100">
                <a:latin typeface="Calibri"/>
                <a:ea typeface="Calibri"/>
                <a:cs typeface="Calibri"/>
                <a:sym typeface="Calibri"/>
              </a:rPr>
              <a:t>q</a:t>
            </a:r>
            <a:endParaRPr baseline="-25000" sz="2100">
              <a:latin typeface="Calibri"/>
              <a:ea typeface="Calibri"/>
              <a:cs typeface="Calibri"/>
              <a:sym typeface="Calibri"/>
            </a:endParaRPr>
          </a:p>
          <a:p>
            <a:pPr indent="0" lvl="0" marL="0" rtl="0" algn="ctr">
              <a:spcBef>
                <a:spcPts val="0"/>
              </a:spcBef>
              <a:spcAft>
                <a:spcPts val="0"/>
              </a:spcAft>
              <a:buNone/>
            </a:pPr>
            <a:r>
              <a:rPr b="1" lang="en-IE" sz="2100">
                <a:latin typeface="Calibri"/>
                <a:ea typeface="Calibri"/>
                <a:cs typeface="Calibri"/>
                <a:sym typeface="Calibri"/>
              </a:rPr>
              <a:t>k</a:t>
            </a:r>
            <a:r>
              <a:rPr baseline="-25000" lang="en-IE" sz="2100">
                <a:solidFill>
                  <a:schemeClr val="dk1"/>
                </a:solidFill>
                <a:latin typeface="Calibri"/>
                <a:ea typeface="Calibri"/>
                <a:cs typeface="Calibri"/>
                <a:sym typeface="Calibri"/>
              </a:rPr>
              <a:t>i</a:t>
            </a:r>
            <a:r>
              <a:rPr lang="en-IE" sz="2100">
                <a:latin typeface="Calibri"/>
                <a:ea typeface="Calibri"/>
                <a:cs typeface="Calibri"/>
                <a:sym typeface="Calibri"/>
              </a:rPr>
              <a:t> = </a:t>
            </a:r>
            <a:r>
              <a:rPr b="1" lang="en-IE" sz="2100">
                <a:latin typeface="Calibri"/>
                <a:ea typeface="Calibri"/>
                <a:cs typeface="Calibri"/>
                <a:sym typeface="Calibri"/>
              </a:rPr>
              <a:t>A</a:t>
            </a:r>
            <a:r>
              <a:rPr baseline="-25000" lang="en-IE" sz="2100">
                <a:latin typeface="Calibri"/>
                <a:ea typeface="Calibri"/>
                <a:cs typeface="Calibri"/>
                <a:sym typeface="Calibri"/>
              </a:rPr>
              <a:t>k</a:t>
            </a:r>
            <a:r>
              <a:rPr b="1" lang="en-IE" sz="2100">
                <a:latin typeface="Calibri"/>
                <a:ea typeface="Calibri"/>
                <a:cs typeface="Calibri"/>
                <a:sym typeface="Calibri"/>
              </a:rPr>
              <a:t>x</a:t>
            </a:r>
            <a:r>
              <a:rPr baseline="-25000" lang="en-IE" sz="2100">
                <a:solidFill>
                  <a:schemeClr val="dk1"/>
                </a:solidFill>
                <a:latin typeface="Calibri"/>
                <a:ea typeface="Calibri"/>
                <a:cs typeface="Calibri"/>
                <a:sym typeface="Calibri"/>
              </a:rPr>
              <a:t>i</a:t>
            </a:r>
            <a:r>
              <a:rPr lang="en-IE" sz="2100">
                <a:latin typeface="Calibri"/>
                <a:ea typeface="Calibri"/>
                <a:cs typeface="Calibri"/>
                <a:sym typeface="Calibri"/>
              </a:rPr>
              <a:t> + </a:t>
            </a:r>
            <a:r>
              <a:rPr b="1" lang="en-IE" sz="2100">
                <a:latin typeface="Calibri"/>
                <a:ea typeface="Calibri"/>
                <a:cs typeface="Calibri"/>
                <a:sym typeface="Calibri"/>
              </a:rPr>
              <a:t>b</a:t>
            </a:r>
            <a:r>
              <a:rPr baseline="-25000" lang="en-IE" sz="2100">
                <a:latin typeface="Calibri"/>
                <a:ea typeface="Calibri"/>
                <a:cs typeface="Calibri"/>
                <a:sym typeface="Calibri"/>
              </a:rPr>
              <a:t>k</a:t>
            </a:r>
            <a:endParaRPr baseline="-25000" sz="2100">
              <a:latin typeface="Calibri"/>
              <a:ea typeface="Calibri"/>
              <a:cs typeface="Calibri"/>
              <a:sym typeface="Calibri"/>
            </a:endParaRPr>
          </a:p>
          <a:p>
            <a:pPr indent="0" lvl="0" marL="0" rtl="0" algn="ctr">
              <a:spcBef>
                <a:spcPts val="0"/>
              </a:spcBef>
              <a:spcAft>
                <a:spcPts val="0"/>
              </a:spcAft>
              <a:buNone/>
            </a:pPr>
            <a:r>
              <a:rPr b="1" lang="en-IE" sz="2100">
                <a:latin typeface="Calibri"/>
                <a:ea typeface="Calibri"/>
                <a:cs typeface="Calibri"/>
                <a:sym typeface="Calibri"/>
              </a:rPr>
              <a:t>v</a:t>
            </a:r>
            <a:r>
              <a:rPr baseline="-25000" lang="en-IE" sz="2100">
                <a:latin typeface="Calibri"/>
                <a:ea typeface="Calibri"/>
                <a:cs typeface="Calibri"/>
                <a:sym typeface="Calibri"/>
              </a:rPr>
              <a:t>i</a:t>
            </a:r>
            <a:r>
              <a:rPr lang="en-IE" sz="2100">
                <a:latin typeface="Calibri"/>
                <a:ea typeface="Calibri"/>
                <a:cs typeface="Calibri"/>
                <a:sym typeface="Calibri"/>
              </a:rPr>
              <a:t> = </a:t>
            </a:r>
            <a:r>
              <a:rPr b="1" lang="en-IE" sz="2100">
                <a:latin typeface="Calibri"/>
                <a:ea typeface="Calibri"/>
                <a:cs typeface="Calibri"/>
                <a:sym typeface="Calibri"/>
              </a:rPr>
              <a:t>A</a:t>
            </a:r>
            <a:r>
              <a:rPr baseline="-25000" lang="en-IE" sz="2100">
                <a:latin typeface="Calibri"/>
                <a:ea typeface="Calibri"/>
                <a:cs typeface="Calibri"/>
                <a:sym typeface="Calibri"/>
              </a:rPr>
              <a:t>v</a:t>
            </a:r>
            <a:r>
              <a:rPr b="1" lang="en-IE" sz="2100">
                <a:latin typeface="Calibri"/>
                <a:ea typeface="Calibri"/>
                <a:cs typeface="Calibri"/>
                <a:sym typeface="Calibri"/>
              </a:rPr>
              <a:t>x</a:t>
            </a:r>
            <a:r>
              <a:rPr baseline="-25000" lang="en-IE" sz="2100">
                <a:latin typeface="Calibri"/>
                <a:ea typeface="Calibri"/>
                <a:cs typeface="Calibri"/>
                <a:sym typeface="Calibri"/>
              </a:rPr>
              <a:t>i</a:t>
            </a:r>
            <a:r>
              <a:rPr lang="en-IE" sz="2100">
                <a:latin typeface="Calibri"/>
                <a:ea typeface="Calibri"/>
                <a:cs typeface="Calibri"/>
                <a:sym typeface="Calibri"/>
              </a:rPr>
              <a:t> + </a:t>
            </a:r>
            <a:r>
              <a:rPr b="1" lang="en-IE" sz="2100">
                <a:latin typeface="Calibri"/>
                <a:ea typeface="Calibri"/>
                <a:cs typeface="Calibri"/>
                <a:sym typeface="Calibri"/>
              </a:rPr>
              <a:t>b</a:t>
            </a:r>
            <a:r>
              <a:rPr baseline="-25000" lang="en-IE" sz="2100">
                <a:latin typeface="Calibri"/>
                <a:ea typeface="Calibri"/>
                <a:cs typeface="Calibri"/>
                <a:sym typeface="Calibri"/>
              </a:rPr>
              <a:t>v</a:t>
            </a:r>
            <a:r>
              <a:rPr lang="en-IE" sz="2100">
                <a:latin typeface="Calibri"/>
                <a:ea typeface="Calibri"/>
                <a:cs typeface="Calibri"/>
                <a:sym typeface="Calibri"/>
              </a:rPr>
              <a:t> </a:t>
            </a:r>
            <a:endParaRPr sz="2100">
              <a:latin typeface="Calibri"/>
              <a:ea typeface="Calibri"/>
              <a:cs typeface="Calibri"/>
              <a:sym typeface="Calibri"/>
            </a:endParaRPr>
          </a:p>
        </p:txBody>
      </p:sp>
      <p:cxnSp>
        <p:nvCxnSpPr>
          <p:cNvPr id="463" name="Google Shape;463;p23"/>
          <p:cNvCxnSpPr>
            <a:stCxn id="462" idx="0"/>
          </p:cNvCxnSpPr>
          <p:nvPr/>
        </p:nvCxnSpPr>
        <p:spPr>
          <a:xfrm flipH="1" rot="10800000">
            <a:off x="5676625" y="2990650"/>
            <a:ext cx="1042500" cy="2192700"/>
          </a:xfrm>
          <a:prstGeom prst="straightConnector1">
            <a:avLst/>
          </a:prstGeom>
          <a:noFill/>
          <a:ln cap="flat" cmpd="sng" w="28575">
            <a:solidFill>
              <a:schemeClr val="dk2"/>
            </a:solidFill>
            <a:prstDash val="dash"/>
            <a:round/>
            <a:headEnd len="med" w="med" type="none"/>
            <a:tailEnd len="med" w="med" type="triangle"/>
          </a:ln>
        </p:spPr>
      </p:cxnSp>
      <p:pic>
        <p:nvPicPr>
          <p:cNvPr id="464" name="Google Shape;464;p23"/>
          <p:cNvPicPr preferRelativeResize="0"/>
          <p:nvPr/>
        </p:nvPicPr>
        <p:blipFill>
          <a:blip r:embed="rId3">
            <a:alphaModFix/>
          </a:blip>
          <a:stretch>
            <a:fillRect/>
          </a:stretch>
        </p:blipFill>
        <p:spPr>
          <a:xfrm>
            <a:off x="1757563" y="3907600"/>
            <a:ext cx="2376632" cy="916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cxnSp>
        <p:nvCxnSpPr>
          <p:cNvPr id="470" name="Google Shape;470;p24"/>
          <p:cNvCxnSpPr>
            <a:endCxn id="471" idx="1"/>
          </p:cNvCxnSpPr>
          <p:nvPr/>
        </p:nvCxnSpPr>
        <p:spPr>
          <a:xfrm flipH="1" rot="5400000">
            <a:off x="9886338" y="3630463"/>
            <a:ext cx="1322400" cy="519000"/>
          </a:xfrm>
          <a:prstGeom prst="curvedConnector4">
            <a:avLst>
              <a:gd fmla="val 40075" name="adj1"/>
              <a:gd fmla="val 145882" name="adj2"/>
            </a:avLst>
          </a:prstGeom>
          <a:noFill/>
          <a:ln cap="flat" cmpd="sng" w="28575">
            <a:solidFill>
              <a:schemeClr val="dk2"/>
            </a:solidFill>
            <a:prstDash val="solid"/>
            <a:round/>
            <a:headEnd len="med" w="med" type="none"/>
            <a:tailEnd len="med" w="med" type="triangle"/>
          </a:ln>
        </p:spPr>
      </p:cxnSp>
      <p:cxnSp>
        <p:nvCxnSpPr>
          <p:cNvPr id="472" name="Google Shape;472;p24"/>
          <p:cNvCxnSpPr>
            <a:endCxn id="473" idx="1"/>
          </p:cNvCxnSpPr>
          <p:nvPr/>
        </p:nvCxnSpPr>
        <p:spPr>
          <a:xfrm flipH="1" rot="5400000">
            <a:off x="9543888" y="3287838"/>
            <a:ext cx="2007300" cy="519000"/>
          </a:xfrm>
          <a:prstGeom prst="curvedConnector4">
            <a:avLst>
              <a:gd fmla="val 43461" name="adj1"/>
              <a:gd fmla="val 145882" name="adj2"/>
            </a:avLst>
          </a:prstGeom>
          <a:noFill/>
          <a:ln cap="flat" cmpd="sng" w="28575">
            <a:solidFill>
              <a:schemeClr val="dk2"/>
            </a:solidFill>
            <a:prstDash val="solid"/>
            <a:round/>
            <a:headEnd len="med" w="med" type="none"/>
            <a:tailEnd len="med" w="med" type="triangle"/>
          </a:ln>
        </p:spPr>
      </p:cxnSp>
      <p:cxnSp>
        <p:nvCxnSpPr>
          <p:cNvPr id="474" name="Google Shape;474;p24"/>
          <p:cNvCxnSpPr>
            <a:endCxn id="475" idx="1"/>
          </p:cNvCxnSpPr>
          <p:nvPr/>
        </p:nvCxnSpPr>
        <p:spPr>
          <a:xfrm flipH="1" rot="5400000">
            <a:off x="8260388" y="3630463"/>
            <a:ext cx="1322400" cy="519000"/>
          </a:xfrm>
          <a:prstGeom prst="curvedConnector4">
            <a:avLst>
              <a:gd fmla="val 40075" name="adj1"/>
              <a:gd fmla="val 145882" name="adj2"/>
            </a:avLst>
          </a:prstGeom>
          <a:noFill/>
          <a:ln cap="flat" cmpd="sng" w="28575">
            <a:solidFill>
              <a:schemeClr val="dk2"/>
            </a:solidFill>
            <a:prstDash val="solid"/>
            <a:round/>
            <a:headEnd len="med" w="med" type="none"/>
            <a:tailEnd len="med" w="med" type="triangle"/>
          </a:ln>
        </p:spPr>
      </p:cxnSp>
      <p:cxnSp>
        <p:nvCxnSpPr>
          <p:cNvPr id="476" name="Google Shape;476;p24"/>
          <p:cNvCxnSpPr>
            <a:endCxn id="477" idx="1"/>
          </p:cNvCxnSpPr>
          <p:nvPr/>
        </p:nvCxnSpPr>
        <p:spPr>
          <a:xfrm flipH="1" rot="5400000">
            <a:off x="7917938" y="3287838"/>
            <a:ext cx="2007300" cy="519000"/>
          </a:xfrm>
          <a:prstGeom prst="curvedConnector4">
            <a:avLst>
              <a:gd fmla="val 43461" name="adj1"/>
              <a:gd fmla="val 145882" name="adj2"/>
            </a:avLst>
          </a:prstGeom>
          <a:noFill/>
          <a:ln cap="flat" cmpd="sng" w="28575">
            <a:solidFill>
              <a:schemeClr val="dk2"/>
            </a:solidFill>
            <a:prstDash val="solid"/>
            <a:round/>
            <a:headEnd len="med" w="med" type="none"/>
            <a:tailEnd len="med" w="med" type="triangle"/>
          </a:ln>
        </p:spPr>
      </p:cxnSp>
      <p:cxnSp>
        <p:nvCxnSpPr>
          <p:cNvPr id="478" name="Google Shape;478;p24"/>
          <p:cNvCxnSpPr>
            <a:stCxn id="479" idx="0"/>
            <a:endCxn id="480" idx="1"/>
          </p:cNvCxnSpPr>
          <p:nvPr/>
        </p:nvCxnSpPr>
        <p:spPr>
          <a:xfrm flipH="1" rot="5400000">
            <a:off x="6569575" y="3632338"/>
            <a:ext cx="1322400" cy="519000"/>
          </a:xfrm>
          <a:prstGeom prst="curvedConnector4">
            <a:avLst>
              <a:gd fmla="val 40074" name="adj1"/>
              <a:gd fmla="val 145882" name="adj2"/>
            </a:avLst>
          </a:prstGeom>
          <a:noFill/>
          <a:ln cap="flat" cmpd="sng" w="28575">
            <a:solidFill>
              <a:schemeClr val="dk2"/>
            </a:solidFill>
            <a:prstDash val="solid"/>
            <a:round/>
            <a:headEnd len="med" w="med" type="none"/>
            <a:tailEnd len="med" w="med" type="triangle"/>
          </a:ln>
        </p:spPr>
      </p:cxnSp>
      <p:cxnSp>
        <p:nvCxnSpPr>
          <p:cNvPr id="481" name="Google Shape;481;p24"/>
          <p:cNvCxnSpPr>
            <a:stCxn id="479" idx="0"/>
            <a:endCxn id="482" idx="1"/>
          </p:cNvCxnSpPr>
          <p:nvPr/>
        </p:nvCxnSpPr>
        <p:spPr>
          <a:xfrm flipH="1" rot="5400000">
            <a:off x="6227125" y="3289888"/>
            <a:ext cx="2007300" cy="519000"/>
          </a:xfrm>
          <a:prstGeom prst="curvedConnector4">
            <a:avLst>
              <a:gd fmla="val 43465" name="adj1"/>
              <a:gd fmla="val 145882" name="adj2"/>
            </a:avLst>
          </a:prstGeom>
          <a:noFill/>
          <a:ln cap="flat" cmpd="sng" w="28575">
            <a:solidFill>
              <a:schemeClr val="dk2"/>
            </a:solidFill>
            <a:prstDash val="solid"/>
            <a:round/>
            <a:headEnd len="med" w="med" type="none"/>
            <a:tailEnd len="med" w="med" type="triangle"/>
          </a:ln>
        </p:spPr>
      </p:cxnSp>
      <p:sp>
        <p:nvSpPr>
          <p:cNvPr id="483" name="Google Shape;483;p24"/>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Self-attention</a:t>
            </a:r>
            <a:endParaRPr/>
          </a:p>
        </p:txBody>
      </p:sp>
      <p:sp>
        <p:nvSpPr>
          <p:cNvPr id="484" name="Google Shape;484;p24"/>
          <p:cNvSpPr txBox="1"/>
          <p:nvPr>
            <p:ph idx="1" type="body"/>
          </p:nvPr>
        </p:nvSpPr>
        <p:spPr>
          <a:xfrm>
            <a:off x="838200" y="1825625"/>
            <a:ext cx="5379300" cy="17928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Generate output for each node as attention-weighted sum of the values</a:t>
            </a:r>
            <a:endParaRPr/>
          </a:p>
        </p:txBody>
      </p:sp>
      <p:sp>
        <p:nvSpPr>
          <p:cNvPr id="479" name="Google Shape;479;p24"/>
          <p:cNvSpPr/>
          <p:nvPr/>
        </p:nvSpPr>
        <p:spPr>
          <a:xfrm>
            <a:off x="6943525" y="4553038"/>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x</a:t>
            </a:r>
            <a:r>
              <a:rPr b="1" baseline="-25000" lang="en-IE" sz="2400">
                <a:solidFill>
                  <a:schemeClr val="dk1"/>
                </a:solidFill>
                <a:latin typeface="Calibri"/>
                <a:ea typeface="Calibri"/>
                <a:cs typeface="Calibri"/>
                <a:sym typeface="Calibri"/>
              </a:rPr>
              <a:t>1</a:t>
            </a:r>
            <a:endParaRPr baseline="-25000">
              <a:solidFill>
                <a:schemeClr val="dk1"/>
              </a:solidFill>
            </a:endParaRPr>
          </a:p>
        </p:txBody>
      </p:sp>
      <p:sp>
        <p:nvSpPr>
          <p:cNvPr id="485" name="Google Shape;485;p24"/>
          <p:cNvSpPr/>
          <p:nvPr/>
        </p:nvSpPr>
        <p:spPr>
          <a:xfrm>
            <a:off x="8634350" y="4553038"/>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x</a:t>
            </a:r>
            <a:r>
              <a:rPr b="1" baseline="-25000" lang="en-IE" sz="2400">
                <a:solidFill>
                  <a:schemeClr val="dk1"/>
                </a:solidFill>
                <a:latin typeface="Calibri"/>
                <a:ea typeface="Calibri"/>
                <a:cs typeface="Calibri"/>
                <a:sym typeface="Calibri"/>
              </a:rPr>
              <a:t>2</a:t>
            </a:r>
            <a:endParaRPr baseline="-25000">
              <a:solidFill>
                <a:schemeClr val="dk1"/>
              </a:solidFill>
            </a:endParaRPr>
          </a:p>
        </p:txBody>
      </p:sp>
      <p:sp>
        <p:nvSpPr>
          <p:cNvPr id="486" name="Google Shape;486;p24"/>
          <p:cNvSpPr/>
          <p:nvPr/>
        </p:nvSpPr>
        <p:spPr>
          <a:xfrm>
            <a:off x="10260300" y="4553038"/>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x</a:t>
            </a:r>
            <a:r>
              <a:rPr b="1" baseline="-25000" lang="en-IE" sz="2400">
                <a:solidFill>
                  <a:schemeClr val="dk1"/>
                </a:solidFill>
                <a:latin typeface="Calibri"/>
                <a:ea typeface="Calibri"/>
                <a:cs typeface="Calibri"/>
                <a:sym typeface="Calibri"/>
              </a:rPr>
              <a:t>3</a:t>
            </a:r>
            <a:endParaRPr baseline="-25000"/>
          </a:p>
        </p:txBody>
      </p:sp>
      <p:sp>
        <p:nvSpPr>
          <p:cNvPr id="487" name="Google Shape;487;p24"/>
          <p:cNvSpPr/>
          <p:nvPr/>
        </p:nvSpPr>
        <p:spPr>
          <a:xfrm>
            <a:off x="6971275" y="365323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v</a:t>
            </a:r>
            <a:r>
              <a:rPr b="1" baseline="-25000" lang="en-IE" sz="2400">
                <a:latin typeface="Calibri"/>
                <a:ea typeface="Calibri"/>
                <a:cs typeface="Calibri"/>
                <a:sym typeface="Calibri"/>
              </a:rPr>
              <a:t>1</a:t>
            </a:r>
            <a:endParaRPr b="1" baseline="-25000" sz="2400">
              <a:latin typeface="Calibri"/>
              <a:ea typeface="Calibri"/>
              <a:cs typeface="Calibri"/>
              <a:sym typeface="Calibri"/>
            </a:endParaRPr>
          </a:p>
        </p:txBody>
      </p:sp>
      <p:sp>
        <p:nvSpPr>
          <p:cNvPr id="488" name="Google Shape;488;p24"/>
          <p:cNvSpPr/>
          <p:nvPr/>
        </p:nvSpPr>
        <p:spPr>
          <a:xfrm>
            <a:off x="8662100" y="365323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v</a:t>
            </a:r>
            <a:r>
              <a:rPr b="1" baseline="-25000" lang="en-IE" sz="2400">
                <a:latin typeface="Calibri"/>
                <a:ea typeface="Calibri"/>
                <a:cs typeface="Calibri"/>
                <a:sym typeface="Calibri"/>
              </a:rPr>
              <a:t>2</a:t>
            </a:r>
            <a:endParaRPr b="1" baseline="-25000" sz="2400">
              <a:latin typeface="Calibri"/>
              <a:ea typeface="Calibri"/>
              <a:cs typeface="Calibri"/>
              <a:sym typeface="Calibri"/>
            </a:endParaRPr>
          </a:p>
        </p:txBody>
      </p:sp>
      <p:sp>
        <p:nvSpPr>
          <p:cNvPr id="489" name="Google Shape;489;p24"/>
          <p:cNvSpPr/>
          <p:nvPr/>
        </p:nvSpPr>
        <p:spPr>
          <a:xfrm>
            <a:off x="10288050" y="365323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v</a:t>
            </a:r>
            <a:r>
              <a:rPr b="1" baseline="-25000" lang="en-IE" sz="2400">
                <a:latin typeface="Calibri"/>
                <a:ea typeface="Calibri"/>
                <a:cs typeface="Calibri"/>
                <a:sym typeface="Calibri"/>
              </a:rPr>
              <a:t>3</a:t>
            </a:r>
            <a:endParaRPr b="1" baseline="-25000" sz="2400">
              <a:latin typeface="Calibri"/>
              <a:ea typeface="Calibri"/>
              <a:cs typeface="Calibri"/>
              <a:sym typeface="Calibri"/>
            </a:endParaRPr>
          </a:p>
        </p:txBody>
      </p:sp>
      <p:cxnSp>
        <p:nvCxnSpPr>
          <p:cNvPr id="490" name="Google Shape;490;p24"/>
          <p:cNvCxnSpPr>
            <a:stCxn id="479" idx="0"/>
            <a:endCxn id="487" idx="2"/>
          </p:cNvCxnSpPr>
          <p:nvPr/>
        </p:nvCxnSpPr>
        <p:spPr>
          <a:xfrm rot="10800000">
            <a:off x="7490275" y="4178338"/>
            <a:ext cx="0" cy="374700"/>
          </a:xfrm>
          <a:prstGeom prst="straightConnector1">
            <a:avLst/>
          </a:prstGeom>
          <a:noFill/>
          <a:ln cap="flat" cmpd="sng" w="28575">
            <a:solidFill>
              <a:schemeClr val="dk2"/>
            </a:solidFill>
            <a:prstDash val="solid"/>
            <a:round/>
            <a:headEnd len="med" w="med" type="none"/>
            <a:tailEnd len="med" w="med" type="triangle"/>
          </a:ln>
        </p:spPr>
      </p:cxnSp>
      <p:cxnSp>
        <p:nvCxnSpPr>
          <p:cNvPr id="491" name="Google Shape;491;p24"/>
          <p:cNvCxnSpPr>
            <a:stCxn id="485" idx="0"/>
            <a:endCxn id="488" idx="2"/>
          </p:cNvCxnSpPr>
          <p:nvPr/>
        </p:nvCxnSpPr>
        <p:spPr>
          <a:xfrm rot="10800000">
            <a:off x="9181100" y="4178338"/>
            <a:ext cx="0" cy="374700"/>
          </a:xfrm>
          <a:prstGeom prst="straightConnector1">
            <a:avLst/>
          </a:prstGeom>
          <a:noFill/>
          <a:ln cap="flat" cmpd="sng" w="28575">
            <a:solidFill>
              <a:schemeClr val="dk2"/>
            </a:solidFill>
            <a:prstDash val="solid"/>
            <a:round/>
            <a:headEnd len="med" w="med" type="none"/>
            <a:tailEnd len="med" w="med" type="triangle"/>
          </a:ln>
        </p:spPr>
      </p:cxnSp>
      <p:cxnSp>
        <p:nvCxnSpPr>
          <p:cNvPr id="492" name="Google Shape;492;p24"/>
          <p:cNvCxnSpPr>
            <a:stCxn id="486" idx="0"/>
            <a:endCxn id="489" idx="2"/>
          </p:cNvCxnSpPr>
          <p:nvPr/>
        </p:nvCxnSpPr>
        <p:spPr>
          <a:xfrm rot="10800000">
            <a:off x="10807050" y="4178338"/>
            <a:ext cx="0" cy="374700"/>
          </a:xfrm>
          <a:prstGeom prst="straightConnector1">
            <a:avLst/>
          </a:prstGeom>
          <a:noFill/>
          <a:ln cap="flat" cmpd="sng" w="28575">
            <a:solidFill>
              <a:schemeClr val="dk2"/>
            </a:solidFill>
            <a:prstDash val="solid"/>
            <a:round/>
            <a:headEnd len="med" w="med" type="none"/>
            <a:tailEnd len="med" w="med" type="triangle"/>
          </a:ln>
        </p:spPr>
      </p:cxnSp>
      <p:sp>
        <p:nvSpPr>
          <p:cNvPr id="480" name="Google Shape;480;p24"/>
          <p:cNvSpPr/>
          <p:nvPr/>
        </p:nvSpPr>
        <p:spPr>
          <a:xfrm>
            <a:off x="6971275" y="2968163"/>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k</a:t>
            </a:r>
            <a:r>
              <a:rPr b="1" baseline="-25000" lang="en-IE" sz="2400">
                <a:latin typeface="Calibri"/>
                <a:ea typeface="Calibri"/>
                <a:cs typeface="Calibri"/>
                <a:sym typeface="Calibri"/>
              </a:rPr>
              <a:t>1</a:t>
            </a:r>
            <a:endParaRPr b="1" baseline="-25000" sz="2400">
              <a:latin typeface="Calibri"/>
              <a:ea typeface="Calibri"/>
              <a:cs typeface="Calibri"/>
              <a:sym typeface="Calibri"/>
            </a:endParaRPr>
          </a:p>
        </p:txBody>
      </p:sp>
      <p:sp>
        <p:nvSpPr>
          <p:cNvPr id="482" name="Google Shape;482;p24"/>
          <p:cNvSpPr/>
          <p:nvPr/>
        </p:nvSpPr>
        <p:spPr>
          <a:xfrm>
            <a:off x="6971275" y="228308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q</a:t>
            </a:r>
            <a:r>
              <a:rPr b="1" baseline="-25000" lang="en-IE" sz="2400">
                <a:latin typeface="Calibri"/>
                <a:ea typeface="Calibri"/>
                <a:cs typeface="Calibri"/>
                <a:sym typeface="Calibri"/>
              </a:rPr>
              <a:t>1</a:t>
            </a:r>
            <a:endParaRPr b="1" baseline="-25000" sz="2400">
              <a:latin typeface="Calibri"/>
              <a:ea typeface="Calibri"/>
              <a:cs typeface="Calibri"/>
              <a:sym typeface="Calibri"/>
            </a:endParaRPr>
          </a:p>
        </p:txBody>
      </p:sp>
      <p:sp>
        <p:nvSpPr>
          <p:cNvPr id="475" name="Google Shape;475;p24"/>
          <p:cNvSpPr/>
          <p:nvPr/>
        </p:nvSpPr>
        <p:spPr>
          <a:xfrm>
            <a:off x="8662088" y="2966263"/>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k</a:t>
            </a:r>
            <a:r>
              <a:rPr b="1" baseline="-25000" lang="en-IE" sz="2400">
                <a:latin typeface="Calibri"/>
                <a:ea typeface="Calibri"/>
                <a:cs typeface="Calibri"/>
                <a:sym typeface="Calibri"/>
              </a:rPr>
              <a:t>2</a:t>
            </a:r>
            <a:endParaRPr b="1" baseline="-25000" sz="2400">
              <a:latin typeface="Calibri"/>
              <a:ea typeface="Calibri"/>
              <a:cs typeface="Calibri"/>
              <a:sym typeface="Calibri"/>
            </a:endParaRPr>
          </a:p>
        </p:txBody>
      </p:sp>
      <p:sp>
        <p:nvSpPr>
          <p:cNvPr id="477" name="Google Shape;477;p24"/>
          <p:cNvSpPr/>
          <p:nvPr/>
        </p:nvSpPr>
        <p:spPr>
          <a:xfrm>
            <a:off x="8662088" y="228118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q</a:t>
            </a:r>
            <a:r>
              <a:rPr b="1" baseline="-25000" lang="en-IE" sz="2400">
                <a:latin typeface="Calibri"/>
                <a:ea typeface="Calibri"/>
                <a:cs typeface="Calibri"/>
                <a:sym typeface="Calibri"/>
              </a:rPr>
              <a:t>2</a:t>
            </a:r>
            <a:endParaRPr b="1" baseline="-25000" sz="2400">
              <a:latin typeface="Calibri"/>
              <a:ea typeface="Calibri"/>
              <a:cs typeface="Calibri"/>
              <a:sym typeface="Calibri"/>
            </a:endParaRPr>
          </a:p>
        </p:txBody>
      </p:sp>
      <p:sp>
        <p:nvSpPr>
          <p:cNvPr id="471" name="Google Shape;471;p24"/>
          <p:cNvSpPr/>
          <p:nvPr/>
        </p:nvSpPr>
        <p:spPr>
          <a:xfrm>
            <a:off x="10288038" y="2966263"/>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k</a:t>
            </a:r>
            <a:r>
              <a:rPr b="1" baseline="-25000" lang="en-IE" sz="2400">
                <a:latin typeface="Calibri"/>
                <a:ea typeface="Calibri"/>
                <a:cs typeface="Calibri"/>
                <a:sym typeface="Calibri"/>
              </a:rPr>
              <a:t>3</a:t>
            </a:r>
            <a:endParaRPr b="1" baseline="-25000" sz="2400">
              <a:latin typeface="Calibri"/>
              <a:ea typeface="Calibri"/>
              <a:cs typeface="Calibri"/>
              <a:sym typeface="Calibri"/>
            </a:endParaRPr>
          </a:p>
        </p:txBody>
      </p:sp>
      <p:sp>
        <p:nvSpPr>
          <p:cNvPr id="473" name="Google Shape;473;p24"/>
          <p:cNvSpPr/>
          <p:nvPr/>
        </p:nvSpPr>
        <p:spPr>
          <a:xfrm>
            <a:off x="10288038" y="228118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q</a:t>
            </a:r>
            <a:r>
              <a:rPr b="1" baseline="-25000" lang="en-IE" sz="2400">
                <a:latin typeface="Calibri"/>
                <a:ea typeface="Calibri"/>
                <a:cs typeface="Calibri"/>
                <a:sym typeface="Calibri"/>
              </a:rPr>
              <a:t>3</a:t>
            </a:r>
            <a:endParaRPr b="1" baseline="-25000" sz="2400">
              <a:latin typeface="Calibri"/>
              <a:ea typeface="Calibri"/>
              <a:cs typeface="Calibri"/>
              <a:sym typeface="Calibri"/>
            </a:endParaRPr>
          </a:p>
        </p:txBody>
      </p:sp>
      <p:sp>
        <p:nvSpPr>
          <p:cNvPr id="493" name="Google Shape;493;p24"/>
          <p:cNvSpPr/>
          <p:nvPr/>
        </p:nvSpPr>
        <p:spPr>
          <a:xfrm>
            <a:off x="6943525" y="1228313"/>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y</a:t>
            </a:r>
            <a:r>
              <a:rPr b="1" baseline="-25000" lang="en-IE" sz="2400">
                <a:solidFill>
                  <a:schemeClr val="dk1"/>
                </a:solidFill>
                <a:latin typeface="Calibri"/>
                <a:ea typeface="Calibri"/>
                <a:cs typeface="Calibri"/>
                <a:sym typeface="Calibri"/>
              </a:rPr>
              <a:t>1</a:t>
            </a:r>
            <a:endParaRPr baseline="-25000">
              <a:solidFill>
                <a:schemeClr val="dk1"/>
              </a:solidFill>
            </a:endParaRPr>
          </a:p>
        </p:txBody>
      </p:sp>
      <p:cxnSp>
        <p:nvCxnSpPr>
          <p:cNvPr id="494" name="Google Shape;494;p24"/>
          <p:cNvCxnSpPr>
            <a:endCxn id="493" idx="2"/>
          </p:cNvCxnSpPr>
          <p:nvPr/>
        </p:nvCxnSpPr>
        <p:spPr>
          <a:xfrm rot="10800000">
            <a:off x="7490275" y="1858613"/>
            <a:ext cx="0" cy="1792800"/>
          </a:xfrm>
          <a:prstGeom prst="straightConnector1">
            <a:avLst/>
          </a:prstGeom>
          <a:noFill/>
          <a:ln cap="flat" cmpd="sng" w="28575">
            <a:solidFill>
              <a:schemeClr val="dk2"/>
            </a:solidFill>
            <a:prstDash val="solid"/>
            <a:round/>
            <a:headEnd len="med" w="med" type="none"/>
            <a:tailEnd len="med" w="med" type="triangle"/>
          </a:ln>
        </p:spPr>
      </p:cxnSp>
      <p:cxnSp>
        <p:nvCxnSpPr>
          <p:cNvPr id="495" name="Google Shape;495;p24"/>
          <p:cNvCxnSpPr>
            <a:endCxn id="493" idx="2"/>
          </p:cNvCxnSpPr>
          <p:nvPr/>
        </p:nvCxnSpPr>
        <p:spPr>
          <a:xfrm rot="10800000">
            <a:off x="7490275" y="1858613"/>
            <a:ext cx="1690800" cy="1792800"/>
          </a:xfrm>
          <a:prstGeom prst="straightConnector1">
            <a:avLst/>
          </a:prstGeom>
          <a:noFill/>
          <a:ln cap="flat" cmpd="sng" w="28575">
            <a:solidFill>
              <a:schemeClr val="dk2"/>
            </a:solidFill>
            <a:prstDash val="solid"/>
            <a:round/>
            <a:headEnd len="med" w="med" type="none"/>
            <a:tailEnd len="med" w="med" type="triangle"/>
          </a:ln>
        </p:spPr>
      </p:cxnSp>
      <p:cxnSp>
        <p:nvCxnSpPr>
          <p:cNvPr id="496" name="Google Shape;496;p24"/>
          <p:cNvCxnSpPr>
            <a:stCxn id="489" idx="0"/>
            <a:endCxn id="493" idx="2"/>
          </p:cNvCxnSpPr>
          <p:nvPr/>
        </p:nvCxnSpPr>
        <p:spPr>
          <a:xfrm rot="10800000">
            <a:off x="7490250" y="1858638"/>
            <a:ext cx="3316800" cy="1794600"/>
          </a:xfrm>
          <a:prstGeom prst="straightConnector1">
            <a:avLst/>
          </a:prstGeom>
          <a:noFill/>
          <a:ln cap="flat" cmpd="sng" w="28575">
            <a:solidFill>
              <a:schemeClr val="dk2"/>
            </a:solidFill>
            <a:prstDash val="solid"/>
            <a:round/>
            <a:headEnd len="med" w="med" type="none"/>
            <a:tailEnd len="med" w="med" type="triangle"/>
          </a:ln>
        </p:spPr>
      </p:cxnSp>
      <p:pic>
        <p:nvPicPr>
          <p:cNvPr id="497" name="Google Shape;497;p24"/>
          <p:cNvPicPr preferRelativeResize="0"/>
          <p:nvPr/>
        </p:nvPicPr>
        <p:blipFill>
          <a:blip r:embed="rId3">
            <a:alphaModFix/>
          </a:blip>
          <a:stretch>
            <a:fillRect/>
          </a:stretch>
        </p:blipFill>
        <p:spPr>
          <a:xfrm>
            <a:off x="1658025" y="3753225"/>
            <a:ext cx="4514850" cy="819150"/>
          </a:xfrm>
          <a:prstGeom prst="rect">
            <a:avLst/>
          </a:prstGeom>
          <a:noFill/>
          <a:ln>
            <a:noFill/>
          </a:ln>
        </p:spPr>
      </p:pic>
      <p:sp>
        <p:nvSpPr>
          <p:cNvPr id="498" name="Google Shape;498;p24"/>
          <p:cNvSpPr/>
          <p:nvPr/>
        </p:nvSpPr>
        <p:spPr>
          <a:xfrm>
            <a:off x="8634350" y="1228313"/>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y</a:t>
            </a:r>
            <a:r>
              <a:rPr b="1" baseline="-25000" lang="en-IE" sz="2400">
                <a:solidFill>
                  <a:schemeClr val="dk1"/>
                </a:solidFill>
                <a:latin typeface="Calibri"/>
                <a:ea typeface="Calibri"/>
                <a:cs typeface="Calibri"/>
                <a:sym typeface="Calibri"/>
              </a:rPr>
              <a:t>2</a:t>
            </a:r>
            <a:endParaRPr baseline="-25000">
              <a:solidFill>
                <a:schemeClr val="dk1"/>
              </a:solidFill>
            </a:endParaRPr>
          </a:p>
        </p:txBody>
      </p:sp>
      <p:sp>
        <p:nvSpPr>
          <p:cNvPr id="499" name="Google Shape;499;p24"/>
          <p:cNvSpPr/>
          <p:nvPr/>
        </p:nvSpPr>
        <p:spPr>
          <a:xfrm>
            <a:off x="10232550" y="1228313"/>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y</a:t>
            </a:r>
            <a:r>
              <a:rPr b="1" baseline="-25000" lang="en-IE" sz="2400">
                <a:solidFill>
                  <a:schemeClr val="dk1"/>
                </a:solidFill>
                <a:latin typeface="Calibri"/>
                <a:ea typeface="Calibri"/>
                <a:cs typeface="Calibri"/>
                <a:sym typeface="Calibri"/>
              </a:rPr>
              <a:t>3</a:t>
            </a:r>
            <a:endParaRPr baseline="-250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1000"/>
                                        <p:tgtEl>
                                          <p:spTgt spid="494"/>
                                        </p:tgtEl>
                                      </p:cBhvr>
                                    </p:animEffect>
                                  </p:childTnLst>
                                </p:cTn>
                              </p:par>
                              <p:par>
                                <p:cTn fill="hold" nodeType="withEffect" presetClass="entr" presetID="10" presetSubtype="0">
                                  <p:stCondLst>
                                    <p:cond delay="0"/>
                                  </p:stCondLst>
                                  <p:childTnLst>
                                    <p:set>
                                      <p:cBhvr>
                                        <p:cTn dur="1" fill="hold">
                                          <p:stCondLst>
                                            <p:cond delay="0"/>
                                          </p:stCondLst>
                                        </p:cTn>
                                        <p:tgtEl>
                                          <p:spTgt spid="495"/>
                                        </p:tgtEl>
                                        <p:attrNameLst>
                                          <p:attrName>style.visibility</p:attrName>
                                        </p:attrNameLst>
                                      </p:cBhvr>
                                      <p:to>
                                        <p:strVal val="visible"/>
                                      </p:to>
                                    </p:set>
                                    <p:animEffect filter="fade" transition="in">
                                      <p:cBhvr>
                                        <p:cTn dur="1000"/>
                                        <p:tgtEl>
                                          <p:spTgt spid="495"/>
                                        </p:tgtEl>
                                      </p:cBhvr>
                                    </p:animEffect>
                                  </p:childTnLst>
                                </p:cTn>
                              </p:par>
                              <p:par>
                                <p:cTn fill="hold" nodeType="withEffect" presetClass="entr" presetID="10" presetSubtype="0">
                                  <p:stCondLst>
                                    <p:cond delay="0"/>
                                  </p:stCondLst>
                                  <p:childTnLst>
                                    <p:set>
                                      <p:cBhvr>
                                        <p:cTn dur="1" fill="hold">
                                          <p:stCondLst>
                                            <p:cond delay="0"/>
                                          </p:stCondLst>
                                        </p:cTn>
                                        <p:tgtEl>
                                          <p:spTgt spid="496"/>
                                        </p:tgtEl>
                                        <p:attrNameLst>
                                          <p:attrName>style.visibility</p:attrName>
                                        </p:attrNameLst>
                                      </p:cBhvr>
                                      <p:to>
                                        <p:strVal val="visible"/>
                                      </p:to>
                                    </p:set>
                                    <p:animEffect filter="fade" transition="in">
                                      <p:cBhvr>
                                        <p:cTn dur="1000"/>
                                        <p:tgtEl>
                                          <p:spTgt spid="496"/>
                                        </p:tgtEl>
                                      </p:cBhvr>
                                    </p:animEffect>
                                  </p:childTnLst>
                                </p:cTn>
                              </p:par>
                              <p:par>
                                <p:cTn fill="hold" nodeType="withEffect" presetClass="entr" presetID="10" presetSubtype="0">
                                  <p:stCondLst>
                                    <p:cond delay="0"/>
                                  </p:stCondLst>
                                  <p:childTnLst>
                                    <p:set>
                                      <p:cBhvr>
                                        <p:cTn dur="1" fill="hold">
                                          <p:stCondLst>
                                            <p:cond delay="0"/>
                                          </p:stCondLst>
                                        </p:cTn>
                                        <p:tgtEl>
                                          <p:spTgt spid="493"/>
                                        </p:tgtEl>
                                        <p:attrNameLst>
                                          <p:attrName>style.visibility</p:attrName>
                                        </p:attrNameLst>
                                      </p:cBhvr>
                                      <p:to>
                                        <p:strVal val="visible"/>
                                      </p:to>
                                    </p:set>
                                    <p:animEffect filter="fade" transition="in">
                                      <p:cBhvr>
                                        <p:cTn dur="1000"/>
                                        <p:tgtEl>
                                          <p:spTgt spid="4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
                                        </p:tgtEl>
                                        <p:attrNameLst>
                                          <p:attrName>style.visibility</p:attrName>
                                        </p:attrNameLst>
                                      </p:cBhvr>
                                      <p:to>
                                        <p:strVal val="visible"/>
                                      </p:to>
                                    </p:set>
                                    <p:animEffect filter="fade" transition="in">
                                      <p:cBhvr>
                                        <p:cTn dur="1000"/>
                                        <p:tgtEl>
                                          <p:spTgt spid="498"/>
                                        </p:tgtEl>
                                      </p:cBhvr>
                                    </p:animEffect>
                                  </p:childTnLst>
                                </p:cTn>
                              </p:par>
                              <p:par>
                                <p:cTn fill="hold" nodeType="withEffect" presetClass="entr" presetID="10" presetSubtype="0">
                                  <p:stCondLst>
                                    <p:cond delay="0"/>
                                  </p:stCondLst>
                                  <p:childTnLst>
                                    <p:set>
                                      <p:cBhvr>
                                        <p:cTn dur="1" fill="hold">
                                          <p:stCondLst>
                                            <p:cond delay="0"/>
                                          </p:stCondLst>
                                        </p:cTn>
                                        <p:tgtEl>
                                          <p:spTgt spid="499"/>
                                        </p:tgtEl>
                                        <p:attrNameLst>
                                          <p:attrName>style.visibility</p:attrName>
                                        </p:attrNameLst>
                                      </p:cBhvr>
                                      <p:to>
                                        <p:strVal val="visible"/>
                                      </p:to>
                                    </p:set>
                                    <p:animEffect filter="fade" transition="in">
                                      <p:cBhvr>
                                        <p:cTn dur="1000"/>
                                        <p:tgtEl>
                                          <p:spTgt spid="4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25"/>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Stacking Self-Attention Layers</a:t>
            </a:r>
            <a:endParaRPr/>
          </a:p>
        </p:txBody>
      </p:sp>
      <p:sp>
        <p:nvSpPr>
          <p:cNvPr id="506" name="Google Shape;506;p25"/>
          <p:cNvSpPr txBox="1"/>
          <p:nvPr>
            <p:ph idx="1" type="body"/>
          </p:nvPr>
        </p:nvSpPr>
        <p:spPr>
          <a:xfrm>
            <a:off x="6133400" y="1825625"/>
            <a:ext cx="5220300" cy="3813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We can stack self-attention layers just like with other networks</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IE"/>
              <a:t>Recurrent nodes need to be calculated one by one</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IE"/>
              <a:t>Attention layers can be easily calculated in parallel</a:t>
            </a:r>
            <a:endParaRPr/>
          </a:p>
        </p:txBody>
      </p:sp>
      <p:sp>
        <p:nvSpPr>
          <p:cNvPr id="507" name="Google Shape;507;p25"/>
          <p:cNvSpPr/>
          <p:nvPr/>
        </p:nvSpPr>
        <p:spPr>
          <a:xfrm>
            <a:off x="1112600" y="4475350"/>
            <a:ext cx="3777300" cy="888300"/>
          </a:xfrm>
          <a:prstGeom prst="roundRect">
            <a:avLst>
              <a:gd fmla="val 16667" name="adj"/>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500">
                <a:latin typeface="Calibri"/>
                <a:ea typeface="Calibri"/>
                <a:cs typeface="Calibri"/>
                <a:sym typeface="Calibri"/>
              </a:rPr>
              <a:t>Self-attention Layer</a:t>
            </a:r>
            <a:endParaRPr sz="2500">
              <a:latin typeface="Calibri"/>
              <a:ea typeface="Calibri"/>
              <a:cs typeface="Calibri"/>
              <a:sym typeface="Calibri"/>
            </a:endParaRPr>
          </a:p>
        </p:txBody>
      </p:sp>
      <p:sp>
        <p:nvSpPr>
          <p:cNvPr id="508" name="Google Shape;508;p25"/>
          <p:cNvSpPr/>
          <p:nvPr/>
        </p:nvSpPr>
        <p:spPr>
          <a:xfrm>
            <a:off x="1112600" y="3150488"/>
            <a:ext cx="3777300" cy="888300"/>
          </a:xfrm>
          <a:prstGeom prst="roundRect">
            <a:avLst>
              <a:gd fmla="val 16667" name="adj"/>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500">
                <a:latin typeface="Calibri"/>
                <a:ea typeface="Calibri"/>
                <a:cs typeface="Calibri"/>
                <a:sym typeface="Calibri"/>
              </a:rPr>
              <a:t>Self-attention Layer</a:t>
            </a:r>
            <a:endParaRPr sz="2500">
              <a:latin typeface="Calibri"/>
              <a:ea typeface="Calibri"/>
              <a:cs typeface="Calibri"/>
              <a:sym typeface="Calibri"/>
            </a:endParaRPr>
          </a:p>
        </p:txBody>
      </p:sp>
      <p:sp>
        <p:nvSpPr>
          <p:cNvPr id="509" name="Google Shape;509;p25"/>
          <p:cNvSpPr/>
          <p:nvPr/>
        </p:nvSpPr>
        <p:spPr>
          <a:xfrm>
            <a:off x="1112600" y="1825625"/>
            <a:ext cx="3777300" cy="888300"/>
          </a:xfrm>
          <a:prstGeom prst="roundRect">
            <a:avLst>
              <a:gd fmla="val 16667" name="adj"/>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500">
                <a:latin typeface="Calibri"/>
                <a:ea typeface="Calibri"/>
                <a:cs typeface="Calibri"/>
                <a:sym typeface="Calibri"/>
              </a:rPr>
              <a:t>Self-attention Layer</a:t>
            </a:r>
            <a:endParaRPr sz="2500">
              <a:latin typeface="Calibri"/>
              <a:ea typeface="Calibri"/>
              <a:cs typeface="Calibri"/>
              <a:sym typeface="Calibri"/>
            </a:endParaRPr>
          </a:p>
        </p:txBody>
      </p:sp>
      <p:cxnSp>
        <p:nvCxnSpPr>
          <p:cNvPr id="510" name="Google Shape;510;p25"/>
          <p:cNvCxnSpPr>
            <a:stCxn id="508" idx="0"/>
            <a:endCxn id="509" idx="2"/>
          </p:cNvCxnSpPr>
          <p:nvPr/>
        </p:nvCxnSpPr>
        <p:spPr>
          <a:xfrm rot="10800000">
            <a:off x="3001250" y="2713988"/>
            <a:ext cx="0" cy="436500"/>
          </a:xfrm>
          <a:prstGeom prst="straightConnector1">
            <a:avLst/>
          </a:prstGeom>
          <a:noFill/>
          <a:ln cap="flat" cmpd="sng" w="28575">
            <a:solidFill>
              <a:schemeClr val="dk2"/>
            </a:solidFill>
            <a:prstDash val="solid"/>
            <a:round/>
            <a:headEnd len="med" w="med" type="none"/>
            <a:tailEnd len="med" w="med" type="triangle"/>
          </a:ln>
        </p:spPr>
      </p:cxnSp>
      <p:cxnSp>
        <p:nvCxnSpPr>
          <p:cNvPr id="511" name="Google Shape;511;p25"/>
          <p:cNvCxnSpPr>
            <a:stCxn id="507" idx="0"/>
            <a:endCxn id="508" idx="2"/>
          </p:cNvCxnSpPr>
          <p:nvPr/>
        </p:nvCxnSpPr>
        <p:spPr>
          <a:xfrm rot="10800000">
            <a:off x="3001250" y="4038850"/>
            <a:ext cx="0" cy="4365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
                                            <p:txEl>
                                              <p:pRg end="0" st="0"/>
                                            </p:txEl>
                                          </p:spTgt>
                                        </p:tgtEl>
                                        <p:attrNameLst>
                                          <p:attrName>style.visibility</p:attrName>
                                        </p:attrNameLst>
                                      </p:cBhvr>
                                      <p:to>
                                        <p:strVal val="visible"/>
                                      </p:to>
                                    </p:set>
                                    <p:animEffect filter="fade" transition="in">
                                      <p:cBhvr>
                                        <p:cTn dur="1000"/>
                                        <p:tgtEl>
                                          <p:spTgt spid="5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
                                            <p:txEl>
                                              <p:pRg end="1" st="1"/>
                                            </p:txEl>
                                          </p:spTgt>
                                        </p:tgtEl>
                                        <p:attrNameLst>
                                          <p:attrName>style.visibility</p:attrName>
                                        </p:attrNameLst>
                                      </p:cBhvr>
                                      <p:to>
                                        <p:strVal val="visible"/>
                                      </p:to>
                                    </p:set>
                                    <p:animEffect filter="fade" transition="in">
                                      <p:cBhvr>
                                        <p:cTn dur="1000"/>
                                        <p:tgtEl>
                                          <p:spTgt spid="50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
                                            <p:txEl>
                                              <p:pRg end="2" st="2"/>
                                            </p:txEl>
                                          </p:spTgt>
                                        </p:tgtEl>
                                        <p:attrNameLst>
                                          <p:attrName>style.visibility</p:attrName>
                                        </p:attrNameLst>
                                      </p:cBhvr>
                                      <p:to>
                                        <p:strVal val="visible"/>
                                      </p:to>
                                    </p:set>
                                    <p:animEffect filter="fade" transition="in">
                                      <p:cBhvr>
                                        <p:cTn dur="1000"/>
                                        <p:tgtEl>
                                          <p:spTgt spid="50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
                                            <p:txEl>
                                              <p:pRg end="3" st="3"/>
                                            </p:txEl>
                                          </p:spTgt>
                                        </p:tgtEl>
                                        <p:attrNameLst>
                                          <p:attrName>style.visibility</p:attrName>
                                        </p:attrNameLst>
                                      </p:cBhvr>
                                      <p:to>
                                        <p:strVal val="visible"/>
                                      </p:to>
                                    </p:set>
                                    <p:animEffect filter="fade" transition="in">
                                      <p:cBhvr>
                                        <p:cTn dur="1000"/>
                                        <p:tgtEl>
                                          <p:spTgt spid="50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
                                            <p:txEl>
                                              <p:pRg end="4" st="4"/>
                                            </p:txEl>
                                          </p:spTgt>
                                        </p:tgtEl>
                                        <p:attrNameLst>
                                          <p:attrName>style.visibility</p:attrName>
                                        </p:attrNameLst>
                                      </p:cBhvr>
                                      <p:to>
                                        <p:strVal val="visible"/>
                                      </p:to>
                                    </p:set>
                                    <p:animEffect filter="fade" transition="in">
                                      <p:cBhvr>
                                        <p:cTn dur="1000"/>
                                        <p:tgtEl>
                                          <p:spTgt spid="50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26"/>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Multi-headed Attention Layers</a:t>
            </a:r>
            <a:endParaRPr/>
          </a:p>
        </p:txBody>
      </p:sp>
      <p:sp>
        <p:nvSpPr>
          <p:cNvPr id="518" name="Google Shape;518;p26"/>
          <p:cNvSpPr/>
          <p:nvPr/>
        </p:nvSpPr>
        <p:spPr>
          <a:xfrm>
            <a:off x="604000" y="4636025"/>
            <a:ext cx="3777300" cy="888300"/>
          </a:xfrm>
          <a:prstGeom prst="roundRect">
            <a:avLst>
              <a:gd fmla="val 16667" name="adj"/>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latin typeface="Calibri"/>
              <a:ea typeface="Calibri"/>
              <a:cs typeface="Calibri"/>
              <a:sym typeface="Calibri"/>
            </a:endParaRPr>
          </a:p>
        </p:txBody>
      </p:sp>
      <p:sp>
        <p:nvSpPr>
          <p:cNvPr id="519" name="Google Shape;519;p26"/>
          <p:cNvSpPr/>
          <p:nvPr/>
        </p:nvSpPr>
        <p:spPr>
          <a:xfrm>
            <a:off x="738625" y="4792275"/>
            <a:ext cx="3777300" cy="888300"/>
          </a:xfrm>
          <a:prstGeom prst="roundRect">
            <a:avLst>
              <a:gd fmla="val 16667" name="adj"/>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latin typeface="Calibri"/>
              <a:ea typeface="Calibri"/>
              <a:cs typeface="Calibri"/>
              <a:sym typeface="Calibri"/>
            </a:endParaRPr>
          </a:p>
        </p:txBody>
      </p:sp>
      <p:sp>
        <p:nvSpPr>
          <p:cNvPr id="520" name="Google Shape;520;p26"/>
          <p:cNvSpPr/>
          <p:nvPr/>
        </p:nvSpPr>
        <p:spPr>
          <a:xfrm>
            <a:off x="931700" y="4939100"/>
            <a:ext cx="3777300" cy="888300"/>
          </a:xfrm>
          <a:prstGeom prst="roundRect">
            <a:avLst>
              <a:gd fmla="val 16667" name="adj"/>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500">
                <a:latin typeface="Calibri"/>
                <a:ea typeface="Calibri"/>
                <a:cs typeface="Calibri"/>
                <a:sym typeface="Calibri"/>
              </a:rPr>
              <a:t>Self-attention Layer</a:t>
            </a:r>
            <a:endParaRPr sz="2500">
              <a:latin typeface="Calibri"/>
              <a:ea typeface="Calibri"/>
              <a:cs typeface="Calibri"/>
              <a:sym typeface="Calibri"/>
            </a:endParaRPr>
          </a:p>
        </p:txBody>
      </p:sp>
      <p:sp>
        <p:nvSpPr>
          <p:cNvPr id="521" name="Google Shape;521;p26"/>
          <p:cNvSpPr/>
          <p:nvPr/>
        </p:nvSpPr>
        <p:spPr>
          <a:xfrm>
            <a:off x="604000" y="3418638"/>
            <a:ext cx="1093500" cy="63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y</a:t>
            </a:r>
            <a:r>
              <a:rPr b="1" baseline="-25000" lang="en-IE" sz="2400">
                <a:solidFill>
                  <a:schemeClr val="dk1"/>
                </a:solidFill>
                <a:latin typeface="Calibri"/>
                <a:ea typeface="Calibri"/>
                <a:cs typeface="Calibri"/>
                <a:sym typeface="Calibri"/>
              </a:rPr>
              <a:t>1</a:t>
            </a:r>
            <a:endParaRPr baseline="-25000">
              <a:solidFill>
                <a:schemeClr val="dk1"/>
              </a:solidFill>
            </a:endParaRPr>
          </a:p>
        </p:txBody>
      </p:sp>
      <p:sp>
        <p:nvSpPr>
          <p:cNvPr id="522" name="Google Shape;522;p26"/>
          <p:cNvSpPr/>
          <p:nvPr/>
        </p:nvSpPr>
        <p:spPr>
          <a:xfrm>
            <a:off x="2080525" y="3418638"/>
            <a:ext cx="1093500" cy="63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y</a:t>
            </a:r>
            <a:r>
              <a:rPr b="1" baseline="-25000" lang="en-IE" sz="2400">
                <a:solidFill>
                  <a:schemeClr val="dk1"/>
                </a:solidFill>
                <a:latin typeface="Calibri"/>
                <a:ea typeface="Calibri"/>
                <a:cs typeface="Calibri"/>
                <a:sym typeface="Calibri"/>
              </a:rPr>
              <a:t>2</a:t>
            </a:r>
            <a:endParaRPr baseline="-25000">
              <a:solidFill>
                <a:schemeClr val="dk1"/>
              </a:solidFill>
            </a:endParaRPr>
          </a:p>
        </p:txBody>
      </p:sp>
      <p:sp>
        <p:nvSpPr>
          <p:cNvPr id="523" name="Google Shape;523;p26"/>
          <p:cNvSpPr/>
          <p:nvPr/>
        </p:nvSpPr>
        <p:spPr>
          <a:xfrm>
            <a:off x="3515900" y="3418638"/>
            <a:ext cx="1093500" cy="63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y</a:t>
            </a:r>
            <a:r>
              <a:rPr b="1" baseline="-25000" lang="en-IE" sz="2400">
                <a:solidFill>
                  <a:schemeClr val="dk1"/>
                </a:solidFill>
                <a:latin typeface="Calibri"/>
                <a:ea typeface="Calibri"/>
                <a:cs typeface="Calibri"/>
                <a:sym typeface="Calibri"/>
              </a:rPr>
              <a:t>3</a:t>
            </a:r>
            <a:endParaRPr baseline="-25000">
              <a:solidFill>
                <a:schemeClr val="dk1"/>
              </a:solidFill>
            </a:endParaRPr>
          </a:p>
        </p:txBody>
      </p:sp>
      <p:cxnSp>
        <p:nvCxnSpPr>
          <p:cNvPr id="524" name="Google Shape;524;p26"/>
          <p:cNvCxnSpPr>
            <a:endCxn id="521" idx="2"/>
          </p:cNvCxnSpPr>
          <p:nvPr/>
        </p:nvCxnSpPr>
        <p:spPr>
          <a:xfrm flipH="1" rot="10800000">
            <a:off x="1149850" y="4048938"/>
            <a:ext cx="900" cy="575400"/>
          </a:xfrm>
          <a:prstGeom prst="straightConnector1">
            <a:avLst/>
          </a:prstGeom>
          <a:noFill/>
          <a:ln cap="flat" cmpd="sng" w="28575">
            <a:solidFill>
              <a:schemeClr val="dk2"/>
            </a:solidFill>
            <a:prstDash val="solid"/>
            <a:round/>
            <a:headEnd len="med" w="med" type="none"/>
            <a:tailEnd len="med" w="med" type="triangle"/>
          </a:ln>
        </p:spPr>
      </p:cxnSp>
      <p:cxnSp>
        <p:nvCxnSpPr>
          <p:cNvPr id="525" name="Google Shape;525;p26"/>
          <p:cNvCxnSpPr>
            <a:stCxn id="519" idx="0"/>
            <a:endCxn id="522" idx="2"/>
          </p:cNvCxnSpPr>
          <p:nvPr/>
        </p:nvCxnSpPr>
        <p:spPr>
          <a:xfrm rot="10800000">
            <a:off x="2627275" y="4048875"/>
            <a:ext cx="0" cy="743400"/>
          </a:xfrm>
          <a:prstGeom prst="straightConnector1">
            <a:avLst/>
          </a:prstGeom>
          <a:noFill/>
          <a:ln cap="flat" cmpd="sng" w="28575">
            <a:solidFill>
              <a:schemeClr val="dk2"/>
            </a:solidFill>
            <a:prstDash val="solid"/>
            <a:round/>
            <a:headEnd len="med" w="med" type="none"/>
            <a:tailEnd len="med" w="med" type="triangle"/>
          </a:ln>
        </p:spPr>
      </p:cxnSp>
      <p:cxnSp>
        <p:nvCxnSpPr>
          <p:cNvPr id="526" name="Google Shape;526;p26"/>
          <p:cNvCxnSpPr>
            <a:endCxn id="523" idx="2"/>
          </p:cNvCxnSpPr>
          <p:nvPr/>
        </p:nvCxnSpPr>
        <p:spPr>
          <a:xfrm flipH="1" rot="10800000">
            <a:off x="4048550" y="4048938"/>
            <a:ext cx="14100" cy="940200"/>
          </a:xfrm>
          <a:prstGeom prst="straightConnector1">
            <a:avLst/>
          </a:prstGeom>
          <a:noFill/>
          <a:ln cap="flat" cmpd="sng" w="28575">
            <a:solidFill>
              <a:schemeClr val="dk2"/>
            </a:solidFill>
            <a:prstDash val="solid"/>
            <a:round/>
            <a:headEnd len="med" w="med" type="none"/>
            <a:tailEnd len="med" w="med" type="triangle"/>
          </a:ln>
        </p:spPr>
      </p:cxnSp>
      <p:sp>
        <p:nvSpPr>
          <p:cNvPr id="527" name="Google Shape;527;p26"/>
          <p:cNvSpPr/>
          <p:nvPr/>
        </p:nvSpPr>
        <p:spPr>
          <a:xfrm>
            <a:off x="881725" y="2489763"/>
            <a:ext cx="3491100" cy="630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Multi-layer Perceptron</a:t>
            </a:r>
            <a:endParaRPr sz="1800">
              <a:latin typeface="Calibri"/>
              <a:ea typeface="Calibri"/>
              <a:cs typeface="Calibri"/>
              <a:sym typeface="Calibri"/>
            </a:endParaRPr>
          </a:p>
        </p:txBody>
      </p:sp>
      <p:sp>
        <p:nvSpPr>
          <p:cNvPr id="528" name="Google Shape;528;p26"/>
          <p:cNvSpPr/>
          <p:nvPr/>
        </p:nvSpPr>
        <p:spPr>
          <a:xfrm>
            <a:off x="2080525" y="1560863"/>
            <a:ext cx="1093500" cy="63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y</a:t>
            </a:r>
            <a:endParaRPr baseline="-25000">
              <a:solidFill>
                <a:schemeClr val="dk1"/>
              </a:solidFill>
            </a:endParaRPr>
          </a:p>
        </p:txBody>
      </p:sp>
      <p:cxnSp>
        <p:nvCxnSpPr>
          <p:cNvPr id="529" name="Google Shape;529;p26"/>
          <p:cNvCxnSpPr>
            <a:stCxn id="521" idx="0"/>
            <a:endCxn id="527" idx="4"/>
          </p:cNvCxnSpPr>
          <p:nvPr/>
        </p:nvCxnSpPr>
        <p:spPr>
          <a:xfrm flipH="1" rot="10800000">
            <a:off x="1150750" y="3120138"/>
            <a:ext cx="1476600" cy="298500"/>
          </a:xfrm>
          <a:prstGeom prst="straightConnector1">
            <a:avLst/>
          </a:prstGeom>
          <a:noFill/>
          <a:ln cap="flat" cmpd="sng" w="28575">
            <a:solidFill>
              <a:schemeClr val="dk2"/>
            </a:solidFill>
            <a:prstDash val="solid"/>
            <a:round/>
            <a:headEnd len="med" w="med" type="none"/>
            <a:tailEnd len="med" w="med" type="triangle"/>
          </a:ln>
        </p:spPr>
      </p:cxnSp>
      <p:cxnSp>
        <p:nvCxnSpPr>
          <p:cNvPr id="530" name="Google Shape;530;p26"/>
          <p:cNvCxnSpPr>
            <a:stCxn id="522" idx="0"/>
            <a:endCxn id="527" idx="4"/>
          </p:cNvCxnSpPr>
          <p:nvPr/>
        </p:nvCxnSpPr>
        <p:spPr>
          <a:xfrm rot="10800000">
            <a:off x="2627275" y="3120138"/>
            <a:ext cx="0" cy="298500"/>
          </a:xfrm>
          <a:prstGeom prst="straightConnector1">
            <a:avLst/>
          </a:prstGeom>
          <a:noFill/>
          <a:ln cap="flat" cmpd="sng" w="28575">
            <a:solidFill>
              <a:schemeClr val="dk2"/>
            </a:solidFill>
            <a:prstDash val="solid"/>
            <a:round/>
            <a:headEnd len="med" w="med" type="none"/>
            <a:tailEnd len="med" w="med" type="triangle"/>
          </a:ln>
        </p:spPr>
      </p:cxnSp>
      <p:cxnSp>
        <p:nvCxnSpPr>
          <p:cNvPr id="531" name="Google Shape;531;p26"/>
          <p:cNvCxnSpPr>
            <a:stCxn id="523" idx="0"/>
            <a:endCxn id="527" idx="4"/>
          </p:cNvCxnSpPr>
          <p:nvPr/>
        </p:nvCxnSpPr>
        <p:spPr>
          <a:xfrm rot="10800000">
            <a:off x="2627150" y="3120138"/>
            <a:ext cx="1435500" cy="298500"/>
          </a:xfrm>
          <a:prstGeom prst="straightConnector1">
            <a:avLst/>
          </a:prstGeom>
          <a:noFill/>
          <a:ln cap="flat" cmpd="sng" w="28575">
            <a:solidFill>
              <a:schemeClr val="dk2"/>
            </a:solidFill>
            <a:prstDash val="solid"/>
            <a:round/>
            <a:headEnd len="med" w="med" type="none"/>
            <a:tailEnd len="med" w="med" type="triangle"/>
          </a:ln>
        </p:spPr>
      </p:cxnSp>
      <p:cxnSp>
        <p:nvCxnSpPr>
          <p:cNvPr id="532" name="Google Shape;532;p26"/>
          <p:cNvCxnSpPr>
            <a:stCxn id="527" idx="0"/>
            <a:endCxn id="528" idx="2"/>
          </p:cNvCxnSpPr>
          <p:nvPr/>
        </p:nvCxnSpPr>
        <p:spPr>
          <a:xfrm rot="10800000">
            <a:off x="2627275" y="2191263"/>
            <a:ext cx="0" cy="298500"/>
          </a:xfrm>
          <a:prstGeom prst="straightConnector1">
            <a:avLst/>
          </a:prstGeom>
          <a:noFill/>
          <a:ln cap="flat" cmpd="sng" w="28575">
            <a:solidFill>
              <a:schemeClr val="dk2"/>
            </a:solidFill>
            <a:prstDash val="solid"/>
            <a:round/>
            <a:headEnd len="med" w="med" type="none"/>
            <a:tailEnd len="med" w="med" type="triangle"/>
          </a:ln>
        </p:spPr>
      </p:cxnSp>
      <p:sp>
        <p:nvSpPr>
          <p:cNvPr id="533" name="Google Shape;533;p26"/>
          <p:cNvSpPr txBox="1"/>
          <p:nvPr>
            <p:ph idx="1" type="body"/>
          </p:nvPr>
        </p:nvSpPr>
        <p:spPr>
          <a:xfrm>
            <a:off x="6133400" y="1825625"/>
            <a:ext cx="5220300" cy="3813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We can also train different multiple (different) self-attention models on the same input</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IE"/>
              <a:t>Concatenate results and reduce with a MLP</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27"/>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Transformers</a:t>
            </a:r>
            <a:endParaRPr/>
          </a:p>
        </p:txBody>
      </p:sp>
      <p:sp>
        <p:nvSpPr>
          <p:cNvPr id="540" name="Google Shape;540;p27"/>
          <p:cNvSpPr txBox="1"/>
          <p:nvPr>
            <p:ph idx="1" type="body"/>
          </p:nvPr>
        </p:nvSpPr>
        <p:spPr>
          <a:xfrm>
            <a:off x="838200" y="1825625"/>
            <a:ext cx="6379800" cy="3813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Transformer models like BERT produce many state-of-the-art results</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IE"/>
              <a:t>Huge stack of multi-head self-attention layers (GPT v3 has 175 billion parameters)</a:t>
            </a:r>
            <a:endParaRPr/>
          </a:p>
        </p:txBody>
      </p:sp>
      <p:pic>
        <p:nvPicPr>
          <p:cNvPr id="541" name="Google Shape;541;p27"/>
          <p:cNvPicPr preferRelativeResize="0"/>
          <p:nvPr/>
        </p:nvPicPr>
        <p:blipFill>
          <a:blip r:embed="rId3">
            <a:alphaModFix/>
          </a:blip>
          <a:stretch>
            <a:fillRect/>
          </a:stretch>
        </p:blipFill>
        <p:spPr>
          <a:xfrm>
            <a:off x="7848850" y="936775"/>
            <a:ext cx="3581400" cy="4629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28"/>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BERT</a:t>
            </a:r>
            <a:endParaRPr/>
          </a:p>
        </p:txBody>
      </p:sp>
      <p:pic>
        <p:nvPicPr>
          <p:cNvPr id="548" name="Google Shape;548;p28"/>
          <p:cNvPicPr preferRelativeResize="0"/>
          <p:nvPr/>
        </p:nvPicPr>
        <p:blipFill>
          <a:blip r:embed="rId3">
            <a:alphaModFix/>
          </a:blip>
          <a:stretch>
            <a:fillRect/>
          </a:stretch>
        </p:blipFill>
        <p:spPr>
          <a:xfrm>
            <a:off x="6301700" y="593350"/>
            <a:ext cx="4483750" cy="3036150"/>
          </a:xfrm>
          <a:prstGeom prst="rect">
            <a:avLst/>
          </a:prstGeom>
          <a:noFill/>
          <a:ln>
            <a:noFill/>
          </a:ln>
        </p:spPr>
      </p:pic>
      <p:pic>
        <p:nvPicPr>
          <p:cNvPr id="549" name="Google Shape;549;p28"/>
          <p:cNvPicPr preferRelativeResize="0"/>
          <p:nvPr/>
        </p:nvPicPr>
        <p:blipFill>
          <a:blip r:embed="rId4">
            <a:alphaModFix/>
          </a:blip>
          <a:stretch>
            <a:fillRect/>
          </a:stretch>
        </p:blipFill>
        <p:spPr>
          <a:xfrm>
            <a:off x="724000" y="3916538"/>
            <a:ext cx="6110626" cy="1920475"/>
          </a:xfrm>
          <a:prstGeom prst="rect">
            <a:avLst/>
          </a:prstGeom>
          <a:noFill/>
          <a:ln>
            <a:noFill/>
          </a:ln>
        </p:spPr>
      </p:pic>
      <p:sp>
        <p:nvSpPr>
          <p:cNvPr id="550" name="Google Shape;550;p28"/>
          <p:cNvSpPr/>
          <p:nvPr/>
        </p:nvSpPr>
        <p:spPr>
          <a:xfrm>
            <a:off x="3674425" y="6124050"/>
            <a:ext cx="8059500" cy="28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IE" sz="1100"/>
              <a:t>Image source: https://towardsdatascience.com/bert-explained-state-of-the-art-language-model-for-nlp-f8b21a9b6270</a:t>
            </a:r>
            <a:endParaRPr sz="1100"/>
          </a:p>
        </p:txBody>
      </p:sp>
      <p:sp>
        <p:nvSpPr>
          <p:cNvPr id="551" name="Google Shape;551;p28"/>
          <p:cNvSpPr/>
          <p:nvPr/>
        </p:nvSpPr>
        <p:spPr>
          <a:xfrm>
            <a:off x="3917525" y="1542700"/>
            <a:ext cx="2673900" cy="110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000">
                <a:latin typeface="Calibri"/>
                <a:ea typeface="Calibri"/>
                <a:cs typeface="Calibri"/>
                <a:sym typeface="Calibri"/>
              </a:rPr>
              <a:t>Masked Language Model </a:t>
            </a:r>
            <a:endParaRPr sz="2000">
              <a:latin typeface="Calibri"/>
              <a:ea typeface="Calibri"/>
              <a:cs typeface="Calibri"/>
              <a:sym typeface="Calibri"/>
            </a:endParaRPr>
          </a:p>
        </p:txBody>
      </p:sp>
      <p:sp>
        <p:nvSpPr>
          <p:cNvPr id="552" name="Google Shape;552;p28"/>
          <p:cNvSpPr/>
          <p:nvPr/>
        </p:nvSpPr>
        <p:spPr>
          <a:xfrm>
            <a:off x="6535325" y="4325075"/>
            <a:ext cx="2673900" cy="110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000">
                <a:latin typeface="Calibri"/>
                <a:ea typeface="Calibri"/>
                <a:cs typeface="Calibri"/>
                <a:sym typeface="Calibri"/>
              </a:rPr>
              <a:t>Next Sentence Prediction</a:t>
            </a:r>
            <a:endParaRPr sz="20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1"/>
                                        </p:tgtEl>
                                        <p:attrNameLst>
                                          <p:attrName>style.visibility</p:attrName>
                                        </p:attrNameLst>
                                      </p:cBhvr>
                                      <p:to>
                                        <p:strVal val="visible"/>
                                      </p:to>
                                    </p:set>
                                    <p:animEffect filter="fade" transition="in">
                                      <p:cBhvr>
                                        <p:cTn dur="1000"/>
                                        <p:tgtEl>
                                          <p:spTgt spid="551"/>
                                        </p:tgtEl>
                                      </p:cBhvr>
                                    </p:animEffect>
                                  </p:childTnLst>
                                </p:cTn>
                              </p:par>
                              <p:par>
                                <p:cTn fill="hold" nodeType="withEffect" presetClass="entr" presetID="10" presetSubtype="0">
                                  <p:stCondLst>
                                    <p:cond delay="0"/>
                                  </p:stCondLst>
                                  <p:childTnLst>
                                    <p:set>
                                      <p:cBhvr>
                                        <p:cTn dur="1" fill="hold">
                                          <p:stCondLst>
                                            <p:cond delay="0"/>
                                          </p:stCondLst>
                                        </p:cTn>
                                        <p:tgtEl>
                                          <p:spTgt spid="548"/>
                                        </p:tgtEl>
                                        <p:attrNameLst>
                                          <p:attrName>style.visibility</p:attrName>
                                        </p:attrNameLst>
                                      </p:cBhvr>
                                      <p:to>
                                        <p:strVal val="visible"/>
                                      </p:to>
                                    </p:set>
                                    <p:animEffect filter="fade" transition="in">
                                      <p:cBhvr>
                                        <p:cTn dur="1000"/>
                                        <p:tgtEl>
                                          <p:spTgt spid="5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2"/>
                                        </p:tgtEl>
                                        <p:attrNameLst>
                                          <p:attrName>style.visibility</p:attrName>
                                        </p:attrNameLst>
                                      </p:cBhvr>
                                      <p:to>
                                        <p:strVal val="visible"/>
                                      </p:to>
                                    </p:set>
                                    <p:animEffect filter="fade" transition="in">
                                      <p:cBhvr>
                                        <p:cTn dur="1000"/>
                                        <p:tgtEl>
                                          <p:spTgt spid="552"/>
                                        </p:tgtEl>
                                      </p:cBhvr>
                                    </p:animEffect>
                                  </p:childTnLst>
                                </p:cTn>
                              </p:par>
                              <p:par>
                                <p:cTn fill="hold" nodeType="withEffect" presetClass="entr" presetID="10" presetSubtype="0">
                                  <p:stCondLst>
                                    <p:cond delay="0"/>
                                  </p:stCondLst>
                                  <p:childTnLst>
                                    <p:set>
                                      <p:cBhvr>
                                        <p:cTn dur="1" fill="hold">
                                          <p:stCondLst>
                                            <p:cond delay="0"/>
                                          </p:stCondLst>
                                        </p:cTn>
                                        <p:tgtEl>
                                          <p:spTgt spid="549"/>
                                        </p:tgtEl>
                                        <p:attrNameLst>
                                          <p:attrName>style.visibility</p:attrName>
                                        </p:attrNameLst>
                                      </p:cBhvr>
                                      <p:to>
                                        <p:strVal val="visible"/>
                                      </p:to>
                                    </p:set>
                                    <p:animEffect filter="fade" transition="in">
                                      <p:cBhvr>
                                        <p:cTn dur="1000"/>
                                        <p:tgtEl>
                                          <p:spTgt spid="5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29"/>
          <p:cNvSpPr txBox="1"/>
          <p:nvPr>
            <p:ph type="ctrTitle"/>
          </p:nvPr>
        </p:nvSpPr>
        <p:spPr>
          <a:xfrm>
            <a:off x="6779669" y="731126"/>
            <a:ext cx="5162100" cy="22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a:t>Discussion</a:t>
            </a:r>
            <a:endParaRPr/>
          </a:p>
        </p:txBody>
      </p:sp>
      <p:sp>
        <p:nvSpPr>
          <p:cNvPr id="559" name="Google Shape;559;p29"/>
          <p:cNvSpPr txBox="1"/>
          <p:nvPr>
            <p:ph idx="1" type="subTitle"/>
          </p:nvPr>
        </p:nvSpPr>
        <p:spPr>
          <a:xfrm>
            <a:off x="6815555" y="3111500"/>
            <a:ext cx="5126100" cy="2870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How does encoding and attention help with predicting sentiment for this sentence?</a:t>
            </a:r>
            <a:endParaRPr/>
          </a:p>
        </p:txBody>
      </p:sp>
      <p:sp>
        <p:nvSpPr>
          <p:cNvPr id="560" name="Google Shape;560;p29"/>
          <p:cNvSpPr txBox="1"/>
          <p:nvPr>
            <p:ph idx="11" type="ftr"/>
          </p:nvPr>
        </p:nvSpPr>
        <p:spPr>
          <a:xfrm>
            <a:off x="7826829" y="6361571"/>
            <a:ext cx="4114800" cy="365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IE"/>
              <a:t>‹#›</a:t>
            </a:fld>
            <a:endParaRPr/>
          </a:p>
        </p:txBody>
      </p:sp>
      <p:sp>
        <p:nvSpPr>
          <p:cNvPr id="561" name="Google Shape;561;p29"/>
          <p:cNvSpPr/>
          <p:nvPr/>
        </p:nvSpPr>
        <p:spPr>
          <a:xfrm>
            <a:off x="997200" y="5145850"/>
            <a:ext cx="9238200" cy="1062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3000">
                <a:latin typeface="Calibri"/>
                <a:ea typeface="Calibri"/>
                <a:cs typeface="Calibri"/>
                <a:sym typeface="Calibri"/>
              </a:rPr>
              <a:t>The hotel was superb but the rooms were small</a:t>
            </a:r>
            <a:endParaRPr sz="3000">
              <a:latin typeface="Calibri"/>
              <a:ea typeface="Calibri"/>
              <a:cs typeface="Calibri"/>
              <a:sym typeface="Calibri"/>
            </a:endParaRPr>
          </a:p>
        </p:txBody>
      </p:sp>
      <p:sp>
        <p:nvSpPr>
          <p:cNvPr id="562" name="Google Shape;562;p29"/>
          <p:cNvSpPr/>
          <p:nvPr/>
        </p:nvSpPr>
        <p:spPr>
          <a:xfrm>
            <a:off x="4027325" y="5391250"/>
            <a:ext cx="1392300" cy="724500"/>
          </a:xfrm>
          <a:prstGeom prst="ellipse">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9"/>
          <p:cNvSpPr/>
          <p:nvPr/>
        </p:nvSpPr>
        <p:spPr>
          <a:xfrm>
            <a:off x="7083775" y="4910675"/>
            <a:ext cx="1853100" cy="592800"/>
          </a:xfrm>
          <a:prstGeom prst="uturnArrow">
            <a:avLst>
              <a:gd fmla="val 25000" name="adj1"/>
              <a:gd fmla="val 25000" name="adj2"/>
              <a:gd fmla="val 25000" name="adj3"/>
              <a:gd fmla="val 43750" name="adj4"/>
              <a:gd fmla="val 100000" name="adj5"/>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3"/>
                                        </p:tgtEl>
                                        <p:attrNameLst>
                                          <p:attrName>style.visibility</p:attrName>
                                        </p:attrNameLst>
                                      </p:cBhvr>
                                      <p:to>
                                        <p:strVal val="visible"/>
                                      </p:to>
                                    </p:set>
                                    <p:animEffect filter="fade" transition="in">
                                      <p:cBhvr>
                                        <p:cTn dur="1000"/>
                                        <p:tgtEl>
                                          <p:spTgt spid="5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562"/>
                                        </p:tgtEl>
                                        <p:attrNameLst>
                                          <p:attrName>style.visibility</p:attrName>
                                        </p:attrNameLst>
                                      </p:cBhvr>
                                      <p:to>
                                        <p:strVal val="visible"/>
                                      </p:to>
                                    </p:set>
                                    <p:anim calcmode="lin" valueType="num">
                                      <p:cBhvr additive="base">
                                        <p:cTn dur="1000"/>
                                        <p:tgtEl>
                                          <p:spTgt spid="562"/>
                                        </p:tgtEl>
                                        <p:attrNameLst>
                                          <p:attrName>ppt_w</p:attrName>
                                        </p:attrNameLst>
                                      </p:cBhvr>
                                      <p:tavLst>
                                        <p:tav fmla="" tm="0">
                                          <p:val>
                                            <p:strVal val="0"/>
                                          </p:val>
                                        </p:tav>
                                        <p:tav fmla="" tm="100000">
                                          <p:val>
                                            <p:strVal val="#ppt_w"/>
                                          </p:val>
                                        </p:tav>
                                      </p:tavLst>
                                    </p:anim>
                                    <p:anim calcmode="lin" valueType="num">
                                      <p:cBhvr additive="base">
                                        <p:cTn dur="1000"/>
                                        <p:tgtEl>
                                          <p:spTgt spid="562"/>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30"/>
          <p:cNvSpPr txBox="1"/>
          <p:nvPr>
            <p:ph type="ctrTitle"/>
          </p:nvPr>
        </p:nvSpPr>
        <p:spPr>
          <a:xfrm>
            <a:off x="720934" y="434781"/>
            <a:ext cx="4048800" cy="207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sz="6100"/>
              <a:t>Word Embedding Applications</a:t>
            </a:r>
            <a:endParaRPr sz="6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31"/>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Word Similarity</a:t>
            </a:r>
            <a:endParaRPr/>
          </a:p>
        </p:txBody>
      </p:sp>
      <p:sp>
        <p:nvSpPr>
          <p:cNvPr id="576" name="Google Shape;576;p31"/>
          <p:cNvSpPr txBox="1"/>
          <p:nvPr>
            <p:ph idx="1" type="body"/>
          </p:nvPr>
        </p:nvSpPr>
        <p:spPr>
          <a:xfrm>
            <a:off x="838200" y="1825625"/>
            <a:ext cx="10515600" cy="3813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Word similarity is typically calculated using </a:t>
            </a:r>
            <a:r>
              <a:rPr b="1" lang="en-IE"/>
              <a:t>cosine similarity</a:t>
            </a:r>
            <a:r>
              <a:rPr lang="en-IE"/>
              <a:t> or </a:t>
            </a:r>
            <a:r>
              <a:rPr b="1" lang="en-IE"/>
              <a:t>Euclidean similarity:</a:t>
            </a:r>
            <a:endParaRPr b="1"/>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IE"/>
              <a:t>Cosine produces negative values that are hard to interpret</a:t>
            </a:r>
            <a:endParaRPr/>
          </a:p>
          <a:p>
            <a:pPr indent="0" lvl="0" marL="0" rtl="0" algn="l">
              <a:spcBef>
                <a:spcPts val="1000"/>
              </a:spcBef>
              <a:spcAft>
                <a:spcPts val="0"/>
              </a:spcAft>
              <a:buNone/>
            </a:pPr>
            <a:r>
              <a:rPr lang="en-IE"/>
              <a:t>Euclidean distance is often strongly affected by word frequency</a:t>
            </a:r>
            <a:endParaRPr/>
          </a:p>
          <a:p>
            <a:pPr indent="0" lvl="0" marL="0" rtl="0" algn="l">
              <a:spcBef>
                <a:spcPts val="1000"/>
              </a:spcBef>
              <a:spcAft>
                <a:spcPts val="0"/>
              </a:spcAft>
              <a:buNone/>
            </a:pPr>
            <a:r>
              <a:t/>
            </a:r>
            <a:endParaRPr/>
          </a:p>
        </p:txBody>
      </p:sp>
      <p:sp>
        <p:nvSpPr>
          <p:cNvPr id="577" name="Google Shape;577;p31"/>
          <p:cNvSpPr txBox="1"/>
          <p:nvPr>
            <p:ph idx="11" type="ftr"/>
          </p:nvPr>
        </p:nvSpPr>
        <p:spPr>
          <a:xfrm>
            <a:off x="7239000" y="6113463"/>
            <a:ext cx="4114800" cy="365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IE"/>
              <a:t>‹#›</a:t>
            </a:fld>
            <a:endParaRPr/>
          </a:p>
        </p:txBody>
      </p:sp>
      <p:pic>
        <p:nvPicPr>
          <p:cNvPr id="578" name="Google Shape;578;p31"/>
          <p:cNvPicPr preferRelativeResize="0"/>
          <p:nvPr/>
        </p:nvPicPr>
        <p:blipFill>
          <a:blip r:embed="rId3">
            <a:alphaModFix/>
          </a:blip>
          <a:stretch>
            <a:fillRect/>
          </a:stretch>
        </p:blipFill>
        <p:spPr>
          <a:xfrm>
            <a:off x="1559175" y="2854475"/>
            <a:ext cx="3352342" cy="914275"/>
          </a:xfrm>
          <a:prstGeom prst="rect">
            <a:avLst/>
          </a:prstGeom>
          <a:noFill/>
          <a:ln>
            <a:noFill/>
          </a:ln>
        </p:spPr>
      </p:pic>
      <p:pic>
        <p:nvPicPr>
          <p:cNvPr id="579" name="Google Shape;579;p31"/>
          <p:cNvPicPr preferRelativeResize="0"/>
          <p:nvPr/>
        </p:nvPicPr>
        <p:blipFill>
          <a:blip r:embed="rId4">
            <a:alphaModFix/>
          </a:blip>
          <a:stretch>
            <a:fillRect/>
          </a:stretch>
        </p:blipFill>
        <p:spPr>
          <a:xfrm>
            <a:off x="6726250" y="3171825"/>
            <a:ext cx="3152775" cy="361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32"/>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Document similarity</a:t>
            </a:r>
            <a:endParaRPr/>
          </a:p>
        </p:txBody>
      </p:sp>
      <p:sp>
        <p:nvSpPr>
          <p:cNvPr id="586" name="Google Shape;586;p32"/>
          <p:cNvSpPr txBox="1"/>
          <p:nvPr>
            <p:ph idx="1" type="body"/>
          </p:nvPr>
        </p:nvSpPr>
        <p:spPr>
          <a:xfrm>
            <a:off x="838200" y="1825625"/>
            <a:ext cx="10515600" cy="3813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Document similarity can be done either by averaging similarity:</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IE"/>
              <a:t>Or by average vectors (mean-pooling):</a:t>
            </a:r>
            <a:endParaRPr/>
          </a:p>
          <a:p>
            <a:pPr indent="0" lvl="0" marL="0" rtl="0" algn="l">
              <a:spcBef>
                <a:spcPts val="1000"/>
              </a:spcBef>
              <a:spcAft>
                <a:spcPts val="0"/>
              </a:spcAft>
              <a:buNone/>
            </a:pPr>
            <a:r>
              <a:t/>
            </a:r>
            <a:endParaRPr/>
          </a:p>
        </p:txBody>
      </p:sp>
      <p:sp>
        <p:nvSpPr>
          <p:cNvPr id="587" name="Google Shape;587;p32"/>
          <p:cNvSpPr txBox="1"/>
          <p:nvPr>
            <p:ph idx="11" type="ftr"/>
          </p:nvPr>
        </p:nvSpPr>
        <p:spPr>
          <a:xfrm>
            <a:off x="7239000" y="6113463"/>
            <a:ext cx="4114800" cy="365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IE"/>
              <a:t>‹#›</a:t>
            </a:fld>
            <a:endParaRPr/>
          </a:p>
        </p:txBody>
      </p:sp>
      <p:pic>
        <p:nvPicPr>
          <p:cNvPr id="588" name="Google Shape;588;p32"/>
          <p:cNvPicPr preferRelativeResize="0"/>
          <p:nvPr/>
        </p:nvPicPr>
        <p:blipFill>
          <a:blip r:embed="rId3">
            <a:alphaModFix/>
          </a:blip>
          <a:stretch>
            <a:fillRect/>
          </a:stretch>
        </p:blipFill>
        <p:spPr>
          <a:xfrm>
            <a:off x="3024863" y="2514725"/>
            <a:ext cx="6142265" cy="914275"/>
          </a:xfrm>
          <a:prstGeom prst="rect">
            <a:avLst/>
          </a:prstGeom>
          <a:noFill/>
          <a:ln>
            <a:noFill/>
          </a:ln>
        </p:spPr>
      </p:pic>
      <p:pic>
        <p:nvPicPr>
          <p:cNvPr id="589" name="Google Shape;589;p32"/>
          <p:cNvPicPr preferRelativeResize="0"/>
          <p:nvPr/>
        </p:nvPicPr>
        <p:blipFill>
          <a:blip r:embed="rId4">
            <a:alphaModFix/>
          </a:blip>
          <a:stretch>
            <a:fillRect/>
          </a:stretch>
        </p:blipFill>
        <p:spPr>
          <a:xfrm>
            <a:off x="2343150" y="4168988"/>
            <a:ext cx="7505700" cy="1304925"/>
          </a:xfrm>
          <a:prstGeom prst="rect">
            <a:avLst/>
          </a:prstGeom>
          <a:noFill/>
          <a:ln>
            <a:noFill/>
          </a:ln>
        </p:spPr>
      </p:pic>
      <p:sp>
        <p:nvSpPr>
          <p:cNvPr id="590" name="Google Shape;590;p32"/>
          <p:cNvSpPr/>
          <p:nvPr/>
        </p:nvSpPr>
        <p:spPr>
          <a:xfrm>
            <a:off x="9595525" y="2690500"/>
            <a:ext cx="2159700" cy="1325700"/>
          </a:xfrm>
          <a:prstGeom prst="roundRect">
            <a:avLst>
              <a:gd fmla="val 16667" name="adj"/>
            </a:avLst>
          </a:prstGeom>
          <a:solidFill>
            <a:srgbClr val="C0504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solidFill>
                  <a:srgbClr val="FFFFFF"/>
                </a:solidFill>
                <a:latin typeface="Helvetica Neue"/>
                <a:ea typeface="Helvetica Neue"/>
                <a:cs typeface="Helvetica Neue"/>
                <a:sym typeface="Helvetica Neue"/>
              </a:rPr>
              <a:t>Both methods fail on all but </a:t>
            </a:r>
            <a:r>
              <a:rPr lang="en-IE" sz="1800" u="sng">
                <a:solidFill>
                  <a:srgbClr val="FFFFFF"/>
                </a:solidFill>
                <a:latin typeface="Helvetica Neue"/>
                <a:ea typeface="Helvetica Neue"/>
                <a:cs typeface="Helvetica Neue"/>
                <a:sym typeface="Helvetica Neue"/>
              </a:rPr>
              <a:t>short</a:t>
            </a:r>
            <a:r>
              <a:rPr lang="en-IE" sz="1800">
                <a:solidFill>
                  <a:srgbClr val="FFFFFF"/>
                </a:solidFill>
                <a:latin typeface="Helvetica Neue"/>
                <a:ea typeface="Helvetica Neue"/>
                <a:cs typeface="Helvetica Neue"/>
                <a:sym typeface="Helvetica Neue"/>
              </a:rPr>
              <a:t> documents</a:t>
            </a:r>
            <a:endParaRPr sz="1800">
              <a:solidFill>
                <a:srgbClr val="FFFFFF"/>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0"/>
                                        </p:tgtEl>
                                        <p:attrNameLst>
                                          <p:attrName>style.visibility</p:attrName>
                                        </p:attrNameLst>
                                      </p:cBhvr>
                                      <p:to>
                                        <p:strVal val="visible"/>
                                      </p:to>
                                    </p:set>
                                    <p:animEffect filter="fade" transition="in">
                                      <p:cBhvr>
                                        <p:cTn dur="1000"/>
                                        <p:tgtEl>
                                          <p:spTgt spid="5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5"/>
          <p:cNvSpPr txBox="1"/>
          <p:nvPr>
            <p:ph type="ctrTitle"/>
          </p:nvPr>
        </p:nvSpPr>
        <p:spPr>
          <a:xfrm>
            <a:off x="720934" y="434781"/>
            <a:ext cx="4048800" cy="207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sz="5700"/>
              <a:t>Attention and Transformers</a:t>
            </a:r>
            <a:endParaRPr sz="57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33"/>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Analogy</a:t>
            </a:r>
            <a:endParaRPr/>
          </a:p>
        </p:txBody>
      </p:sp>
      <p:sp>
        <p:nvSpPr>
          <p:cNvPr id="597" name="Google Shape;597;p33"/>
          <p:cNvSpPr txBox="1"/>
          <p:nvPr>
            <p:ph idx="1" type="body"/>
          </p:nvPr>
        </p:nvSpPr>
        <p:spPr>
          <a:xfrm>
            <a:off x="838200" y="1825625"/>
            <a:ext cx="10515600" cy="3813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X is to ‘king’ as ‘man’ is to ‘woman’</a:t>
            </a:r>
            <a:endParaRPr/>
          </a:p>
          <a:p>
            <a:pPr indent="0" lvl="0" marL="0" rtl="0" algn="l">
              <a:spcBef>
                <a:spcPts val="1000"/>
              </a:spcBef>
              <a:spcAft>
                <a:spcPts val="0"/>
              </a:spcAft>
              <a:buNone/>
            </a:pPr>
            <a:r>
              <a:rPr lang="en-IE"/>
              <a:t>Mathematically, we wish to find </a:t>
            </a:r>
            <a:r>
              <a:rPr b="1" lang="en-IE"/>
              <a:t>w</a:t>
            </a:r>
            <a:r>
              <a:rPr baseline="-25000" lang="en-IE"/>
              <a:t>x</a:t>
            </a:r>
            <a:r>
              <a:rPr lang="en-IE"/>
              <a:t> ≃ </a:t>
            </a:r>
            <a:r>
              <a:rPr b="1" lang="en-IE"/>
              <a:t>w</a:t>
            </a:r>
            <a:r>
              <a:rPr baseline="-25000" lang="en-IE"/>
              <a:t>king</a:t>
            </a:r>
            <a:r>
              <a:rPr lang="en-IE"/>
              <a:t> - </a:t>
            </a:r>
            <a:r>
              <a:rPr b="1" lang="en-IE"/>
              <a:t>w</a:t>
            </a:r>
            <a:r>
              <a:rPr baseline="-25000" lang="en-IE"/>
              <a:t>man</a:t>
            </a:r>
            <a:r>
              <a:rPr lang="en-IE"/>
              <a:t> +</a:t>
            </a:r>
            <a:r>
              <a:rPr b="1" lang="en-IE"/>
              <a:t> w</a:t>
            </a:r>
            <a:r>
              <a:rPr baseline="-25000" lang="en-IE"/>
              <a:t>woman</a:t>
            </a:r>
            <a:endParaRPr baseline="-25000"/>
          </a:p>
          <a:p>
            <a:pPr indent="0" lvl="0" marL="0" rtl="0" algn="l">
              <a:spcBef>
                <a:spcPts val="1000"/>
              </a:spcBef>
              <a:spcAft>
                <a:spcPts val="0"/>
              </a:spcAft>
              <a:buNone/>
            </a:pPr>
            <a:r>
              <a:rPr lang="en-IE"/>
              <a:t>Or: </a:t>
            </a:r>
            <a:endParaRPr/>
          </a:p>
          <a:p>
            <a:pPr indent="0" lvl="0" marL="0" rtl="0" algn="l">
              <a:spcBef>
                <a:spcPts val="1000"/>
              </a:spcBef>
              <a:spcAft>
                <a:spcPts val="0"/>
              </a:spcAft>
              <a:buNone/>
            </a:pPr>
            <a:r>
              <a:rPr lang="en-IE"/>
              <a:t>      analogy(</a:t>
            </a:r>
            <a:r>
              <a:rPr b="1" lang="en-IE"/>
              <a:t>m</a:t>
            </a:r>
            <a:r>
              <a:rPr lang="en-IE"/>
              <a:t>, </a:t>
            </a:r>
            <a:r>
              <a:rPr b="1" lang="en-IE"/>
              <a:t>w</a:t>
            </a:r>
            <a:r>
              <a:rPr lang="en-IE"/>
              <a:t> → </a:t>
            </a:r>
            <a:r>
              <a:rPr b="1" lang="en-IE"/>
              <a:t>k</a:t>
            </a:r>
            <a:r>
              <a:rPr lang="en-IE"/>
              <a:t>) = argmax cos(</a:t>
            </a:r>
            <a:r>
              <a:rPr b="1" lang="en-IE"/>
              <a:t>v</a:t>
            </a:r>
            <a:r>
              <a:rPr lang="en-IE"/>
              <a:t>, </a:t>
            </a:r>
            <a:r>
              <a:rPr b="1" lang="en-IE"/>
              <a:t>k</a:t>
            </a:r>
            <a:r>
              <a:rPr lang="en-IE"/>
              <a:t> - </a:t>
            </a:r>
            <a:r>
              <a:rPr b="1" lang="en-IE"/>
              <a:t>m</a:t>
            </a:r>
            <a:r>
              <a:rPr lang="en-IE"/>
              <a:t> + </a:t>
            </a:r>
            <a:r>
              <a:rPr b="1" lang="en-IE"/>
              <a:t>w</a:t>
            </a:r>
            <a:r>
              <a:rPr lang="en-IE"/>
              <a:t>)</a:t>
            </a:r>
            <a:endParaRPr/>
          </a:p>
          <a:p>
            <a:pPr indent="0" lvl="0" marL="0" rtl="0" algn="l">
              <a:spcBef>
                <a:spcPts val="1000"/>
              </a:spcBef>
              <a:spcAft>
                <a:spcPts val="0"/>
              </a:spcAft>
              <a:buNone/>
            </a:pPr>
            <a:r>
              <a:rPr lang="en-IE"/>
              <a:t>If we first normalize all vectors</a:t>
            </a:r>
            <a:endParaRPr/>
          </a:p>
          <a:p>
            <a:pPr indent="0" lvl="0" marL="0" rtl="0" algn="l">
              <a:spcBef>
                <a:spcPts val="1000"/>
              </a:spcBef>
              <a:spcAft>
                <a:spcPts val="0"/>
              </a:spcAft>
              <a:buNone/>
            </a:pPr>
            <a:r>
              <a:rPr lang="en-IE"/>
              <a:t>      analogy(</a:t>
            </a:r>
            <a:r>
              <a:rPr b="1" lang="en-IE"/>
              <a:t>m</a:t>
            </a:r>
            <a:r>
              <a:rPr lang="en-IE"/>
              <a:t>, </a:t>
            </a:r>
            <a:r>
              <a:rPr b="1" lang="en-IE"/>
              <a:t>w</a:t>
            </a:r>
            <a:r>
              <a:rPr lang="en-IE"/>
              <a:t> → </a:t>
            </a:r>
            <a:r>
              <a:rPr b="1" lang="en-IE"/>
              <a:t>k</a:t>
            </a:r>
            <a:r>
              <a:rPr lang="en-IE"/>
              <a:t>) = argmax [ cos(</a:t>
            </a:r>
            <a:r>
              <a:rPr b="1" lang="en-IE"/>
              <a:t>v</a:t>
            </a:r>
            <a:r>
              <a:rPr lang="en-IE"/>
              <a:t>,</a:t>
            </a:r>
            <a:r>
              <a:rPr b="1" lang="en-IE"/>
              <a:t>k</a:t>
            </a:r>
            <a:r>
              <a:rPr lang="en-IE"/>
              <a:t>) - cos(</a:t>
            </a:r>
            <a:r>
              <a:rPr b="1" lang="en-IE"/>
              <a:t>v</a:t>
            </a:r>
            <a:r>
              <a:rPr lang="en-IE"/>
              <a:t>,</a:t>
            </a:r>
            <a:r>
              <a:rPr b="1" lang="en-IE"/>
              <a:t>m</a:t>
            </a:r>
            <a:r>
              <a:rPr lang="en-IE"/>
              <a:t>) + cos(</a:t>
            </a:r>
            <a:r>
              <a:rPr b="1" lang="en-IE"/>
              <a:t>v</a:t>
            </a:r>
            <a:r>
              <a:rPr lang="en-IE"/>
              <a:t>,</a:t>
            </a:r>
            <a:r>
              <a:rPr b="1" lang="en-IE"/>
              <a:t>w</a:t>
            </a:r>
            <a:r>
              <a:rPr lang="en-IE"/>
              <a:t>) ]</a:t>
            </a:r>
            <a:endParaRPr/>
          </a:p>
          <a:p>
            <a:pPr indent="0" lvl="0" marL="0" rtl="0" algn="l">
              <a:spcBef>
                <a:spcPts val="1000"/>
              </a:spcBef>
              <a:spcAft>
                <a:spcPts val="0"/>
              </a:spcAft>
              <a:buNone/>
            </a:pPr>
            <a:r>
              <a:rPr lang="en-IE"/>
              <a:t>This is called </a:t>
            </a:r>
            <a:r>
              <a:rPr b="1" lang="en-IE"/>
              <a:t>3CosAdd</a:t>
            </a:r>
            <a:endParaRPr b="1"/>
          </a:p>
          <a:p>
            <a:pPr indent="0" lvl="0" marL="0" rtl="0" algn="l">
              <a:spcBef>
                <a:spcPts val="1000"/>
              </a:spcBef>
              <a:spcAft>
                <a:spcPts val="0"/>
              </a:spcAft>
              <a:buNone/>
            </a:pPr>
            <a:r>
              <a:t/>
            </a:r>
            <a:endParaRPr baseline="-25000"/>
          </a:p>
        </p:txBody>
      </p:sp>
      <p:sp>
        <p:nvSpPr>
          <p:cNvPr id="598" name="Google Shape;598;p33"/>
          <p:cNvSpPr txBox="1"/>
          <p:nvPr>
            <p:ph idx="11" type="ftr"/>
          </p:nvPr>
        </p:nvSpPr>
        <p:spPr>
          <a:xfrm>
            <a:off x="7239000" y="6113463"/>
            <a:ext cx="4114800" cy="365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34"/>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Analogy - 3CosMul</a:t>
            </a:r>
            <a:endParaRPr/>
          </a:p>
        </p:txBody>
      </p:sp>
      <p:sp>
        <p:nvSpPr>
          <p:cNvPr id="605" name="Google Shape;605;p34"/>
          <p:cNvSpPr txBox="1"/>
          <p:nvPr>
            <p:ph idx="1" type="body"/>
          </p:nvPr>
        </p:nvSpPr>
        <p:spPr>
          <a:xfrm>
            <a:off x="838200" y="1825625"/>
            <a:ext cx="10515600" cy="3813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The </a:t>
            </a:r>
            <a:r>
              <a:rPr b="1" lang="en-IE"/>
              <a:t>3CosAdd</a:t>
            </a:r>
            <a:r>
              <a:rPr lang="en-IE"/>
              <a:t> method is liable to be dominated by one similarity.</a:t>
            </a:r>
            <a:endParaRPr/>
          </a:p>
          <a:p>
            <a:pPr indent="0" lvl="0" marL="0" rtl="0" algn="l">
              <a:spcBef>
                <a:spcPts val="1000"/>
              </a:spcBef>
              <a:spcAft>
                <a:spcPts val="0"/>
              </a:spcAft>
              <a:buNone/>
            </a:pPr>
            <a:r>
              <a:rPr lang="en-IE"/>
              <a:t>Levy and Goldberg instead propose </a:t>
            </a:r>
            <a:r>
              <a:rPr b="1" lang="en-IE"/>
              <a:t>3CosMul</a:t>
            </a:r>
            <a:r>
              <a:rPr lang="en-IE"/>
              <a:t>:</a:t>
            </a:r>
            <a:endParaRPr/>
          </a:p>
          <a:p>
            <a:pPr indent="0" lvl="0" marL="0" rtl="0" algn="l">
              <a:spcBef>
                <a:spcPts val="1000"/>
              </a:spcBef>
              <a:spcAft>
                <a:spcPts val="0"/>
              </a:spcAft>
              <a:buNone/>
            </a:pPr>
            <a:r>
              <a:t/>
            </a:r>
            <a:endParaRPr/>
          </a:p>
        </p:txBody>
      </p:sp>
      <p:sp>
        <p:nvSpPr>
          <p:cNvPr id="606" name="Google Shape;606;p34"/>
          <p:cNvSpPr txBox="1"/>
          <p:nvPr>
            <p:ph idx="11" type="ftr"/>
          </p:nvPr>
        </p:nvSpPr>
        <p:spPr>
          <a:xfrm>
            <a:off x="7239000" y="6113463"/>
            <a:ext cx="4114800" cy="365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IE"/>
              <a:t>‹#›</a:t>
            </a:fld>
            <a:endParaRPr/>
          </a:p>
        </p:txBody>
      </p:sp>
      <p:pic>
        <p:nvPicPr>
          <p:cNvPr id="607" name="Google Shape;607;p34"/>
          <p:cNvPicPr preferRelativeResize="0"/>
          <p:nvPr/>
        </p:nvPicPr>
        <p:blipFill>
          <a:blip r:embed="rId3">
            <a:alphaModFix/>
          </a:blip>
          <a:stretch>
            <a:fillRect/>
          </a:stretch>
        </p:blipFill>
        <p:spPr>
          <a:xfrm>
            <a:off x="2323625" y="4605300"/>
            <a:ext cx="4476750" cy="762000"/>
          </a:xfrm>
          <a:prstGeom prst="rect">
            <a:avLst/>
          </a:prstGeom>
          <a:noFill/>
          <a:ln>
            <a:noFill/>
          </a:ln>
        </p:spPr>
      </p:pic>
      <p:pic>
        <p:nvPicPr>
          <p:cNvPr id="608" name="Google Shape;608;p34"/>
          <p:cNvPicPr preferRelativeResize="0"/>
          <p:nvPr/>
        </p:nvPicPr>
        <p:blipFill>
          <a:blip r:embed="rId4">
            <a:alphaModFix/>
          </a:blip>
          <a:stretch>
            <a:fillRect/>
          </a:stretch>
        </p:blipFill>
        <p:spPr>
          <a:xfrm>
            <a:off x="8272950" y="4805325"/>
            <a:ext cx="1504950" cy="361950"/>
          </a:xfrm>
          <a:prstGeom prst="rect">
            <a:avLst/>
          </a:prstGeom>
          <a:noFill/>
          <a:ln>
            <a:noFill/>
          </a:ln>
        </p:spPr>
      </p:pic>
      <p:pic>
        <p:nvPicPr>
          <p:cNvPr id="609" name="Google Shape;609;p34"/>
          <p:cNvPicPr preferRelativeResize="0"/>
          <p:nvPr/>
        </p:nvPicPr>
        <p:blipFill>
          <a:blip r:embed="rId5">
            <a:alphaModFix/>
          </a:blip>
          <a:stretch>
            <a:fillRect/>
          </a:stretch>
        </p:blipFill>
        <p:spPr>
          <a:xfrm>
            <a:off x="1163685" y="3342975"/>
            <a:ext cx="9864624" cy="9176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35"/>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Projection</a:t>
            </a:r>
            <a:endParaRPr/>
          </a:p>
        </p:txBody>
      </p:sp>
      <p:sp>
        <p:nvSpPr>
          <p:cNvPr id="616" name="Google Shape;616;p35"/>
          <p:cNvSpPr txBox="1"/>
          <p:nvPr>
            <p:ph idx="11" type="ftr"/>
          </p:nvPr>
        </p:nvSpPr>
        <p:spPr>
          <a:xfrm>
            <a:off x="7239000" y="6113463"/>
            <a:ext cx="4114800" cy="365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IE"/>
              <a:t>‹#›</a:t>
            </a:fld>
            <a:endParaRPr/>
          </a:p>
        </p:txBody>
      </p:sp>
      <p:sp>
        <p:nvSpPr>
          <p:cNvPr id="617" name="Google Shape;617;p35"/>
          <p:cNvSpPr/>
          <p:nvPr/>
        </p:nvSpPr>
        <p:spPr>
          <a:xfrm>
            <a:off x="1807525" y="1857900"/>
            <a:ext cx="296700" cy="1421100"/>
          </a:xfrm>
          <a:prstGeom prst="rect">
            <a:avLst/>
          </a:prstGeom>
          <a:solidFill>
            <a:srgbClr val="72E0E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8" name="Google Shape;618;p35"/>
          <p:cNvCxnSpPr/>
          <p:nvPr/>
        </p:nvCxnSpPr>
        <p:spPr>
          <a:xfrm>
            <a:off x="1798375" y="2202925"/>
            <a:ext cx="315000" cy="0"/>
          </a:xfrm>
          <a:prstGeom prst="straightConnector1">
            <a:avLst/>
          </a:prstGeom>
          <a:noFill/>
          <a:ln cap="flat" cmpd="sng" w="9525">
            <a:solidFill>
              <a:schemeClr val="dk2"/>
            </a:solidFill>
            <a:prstDash val="solid"/>
            <a:round/>
            <a:headEnd len="med" w="med" type="none"/>
            <a:tailEnd len="med" w="med" type="none"/>
          </a:ln>
        </p:spPr>
      </p:cxnSp>
      <p:cxnSp>
        <p:nvCxnSpPr>
          <p:cNvPr id="619" name="Google Shape;619;p35"/>
          <p:cNvCxnSpPr/>
          <p:nvPr/>
        </p:nvCxnSpPr>
        <p:spPr>
          <a:xfrm>
            <a:off x="1798275" y="2570525"/>
            <a:ext cx="315000" cy="0"/>
          </a:xfrm>
          <a:prstGeom prst="straightConnector1">
            <a:avLst/>
          </a:prstGeom>
          <a:noFill/>
          <a:ln cap="flat" cmpd="sng" w="9525">
            <a:solidFill>
              <a:schemeClr val="dk2"/>
            </a:solidFill>
            <a:prstDash val="solid"/>
            <a:round/>
            <a:headEnd len="med" w="med" type="none"/>
            <a:tailEnd len="med" w="med" type="none"/>
          </a:ln>
        </p:spPr>
      </p:cxnSp>
      <p:cxnSp>
        <p:nvCxnSpPr>
          <p:cNvPr id="620" name="Google Shape;620;p35"/>
          <p:cNvCxnSpPr/>
          <p:nvPr/>
        </p:nvCxnSpPr>
        <p:spPr>
          <a:xfrm>
            <a:off x="1798375" y="2926800"/>
            <a:ext cx="315000" cy="0"/>
          </a:xfrm>
          <a:prstGeom prst="straightConnector1">
            <a:avLst/>
          </a:prstGeom>
          <a:noFill/>
          <a:ln cap="flat" cmpd="sng" w="9525">
            <a:solidFill>
              <a:schemeClr val="dk2"/>
            </a:solidFill>
            <a:prstDash val="solid"/>
            <a:round/>
            <a:headEnd len="med" w="med" type="none"/>
            <a:tailEnd len="med" w="med" type="none"/>
          </a:ln>
        </p:spPr>
      </p:cxnSp>
      <p:sp>
        <p:nvSpPr>
          <p:cNvPr id="621" name="Google Shape;621;p35"/>
          <p:cNvSpPr/>
          <p:nvPr/>
        </p:nvSpPr>
        <p:spPr>
          <a:xfrm>
            <a:off x="3115575" y="2275525"/>
            <a:ext cx="296700" cy="14211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2" name="Google Shape;622;p35"/>
          <p:cNvCxnSpPr/>
          <p:nvPr/>
        </p:nvCxnSpPr>
        <p:spPr>
          <a:xfrm>
            <a:off x="3106425" y="2620550"/>
            <a:ext cx="315000" cy="0"/>
          </a:xfrm>
          <a:prstGeom prst="straightConnector1">
            <a:avLst/>
          </a:prstGeom>
          <a:noFill/>
          <a:ln cap="flat" cmpd="sng" w="9525">
            <a:solidFill>
              <a:schemeClr val="dk2"/>
            </a:solidFill>
            <a:prstDash val="solid"/>
            <a:round/>
            <a:headEnd len="med" w="med" type="none"/>
            <a:tailEnd len="med" w="med" type="none"/>
          </a:ln>
        </p:spPr>
      </p:cxnSp>
      <p:cxnSp>
        <p:nvCxnSpPr>
          <p:cNvPr id="623" name="Google Shape;623;p35"/>
          <p:cNvCxnSpPr/>
          <p:nvPr/>
        </p:nvCxnSpPr>
        <p:spPr>
          <a:xfrm>
            <a:off x="3106325" y="2988150"/>
            <a:ext cx="315000" cy="0"/>
          </a:xfrm>
          <a:prstGeom prst="straightConnector1">
            <a:avLst/>
          </a:prstGeom>
          <a:noFill/>
          <a:ln cap="flat" cmpd="sng" w="9525">
            <a:solidFill>
              <a:schemeClr val="dk2"/>
            </a:solidFill>
            <a:prstDash val="solid"/>
            <a:round/>
            <a:headEnd len="med" w="med" type="none"/>
            <a:tailEnd len="med" w="med" type="none"/>
          </a:ln>
        </p:spPr>
      </p:cxnSp>
      <p:cxnSp>
        <p:nvCxnSpPr>
          <p:cNvPr id="624" name="Google Shape;624;p35"/>
          <p:cNvCxnSpPr/>
          <p:nvPr/>
        </p:nvCxnSpPr>
        <p:spPr>
          <a:xfrm>
            <a:off x="3106425" y="3344425"/>
            <a:ext cx="315000" cy="0"/>
          </a:xfrm>
          <a:prstGeom prst="straightConnector1">
            <a:avLst/>
          </a:prstGeom>
          <a:noFill/>
          <a:ln cap="flat" cmpd="sng" w="9525">
            <a:solidFill>
              <a:schemeClr val="dk2"/>
            </a:solidFill>
            <a:prstDash val="solid"/>
            <a:round/>
            <a:headEnd len="med" w="med" type="none"/>
            <a:tailEnd len="med" w="med" type="none"/>
          </a:ln>
        </p:spPr>
      </p:cxnSp>
      <p:sp>
        <p:nvSpPr>
          <p:cNvPr id="625" name="Google Shape;625;p35"/>
          <p:cNvSpPr/>
          <p:nvPr/>
        </p:nvSpPr>
        <p:spPr>
          <a:xfrm>
            <a:off x="2396500" y="3429000"/>
            <a:ext cx="296700" cy="1421100"/>
          </a:xfrm>
          <a:prstGeom prst="rect">
            <a:avLst/>
          </a:prstGeom>
          <a:solidFill>
            <a:srgbClr val="B94F8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6" name="Google Shape;626;p35"/>
          <p:cNvCxnSpPr/>
          <p:nvPr/>
        </p:nvCxnSpPr>
        <p:spPr>
          <a:xfrm>
            <a:off x="2387350" y="3774025"/>
            <a:ext cx="315000" cy="0"/>
          </a:xfrm>
          <a:prstGeom prst="straightConnector1">
            <a:avLst/>
          </a:prstGeom>
          <a:noFill/>
          <a:ln cap="flat" cmpd="sng" w="9525">
            <a:solidFill>
              <a:schemeClr val="dk2"/>
            </a:solidFill>
            <a:prstDash val="solid"/>
            <a:round/>
            <a:headEnd len="med" w="med" type="none"/>
            <a:tailEnd len="med" w="med" type="none"/>
          </a:ln>
        </p:spPr>
      </p:cxnSp>
      <p:cxnSp>
        <p:nvCxnSpPr>
          <p:cNvPr id="627" name="Google Shape;627;p35"/>
          <p:cNvCxnSpPr/>
          <p:nvPr/>
        </p:nvCxnSpPr>
        <p:spPr>
          <a:xfrm>
            <a:off x="2387250" y="4141625"/>
            <a:ext cx="315000" cy="0"/>
          </a:xfrm>
          <a:prstGeom prst="straightConnector1">
            <a:avLst/>
          </a:prstGeom>
          <a:noFill/>
          <a:ln cap="flat" cmpd="sng" w="9525">
            <a:solidFill>
              <a:schemeClr val="dk2"/>
            </a:solidFill>
            <a:prstDash val="solid"/>
            <a:round/>
            <a:headEnd len="med" w="med" type="none"/>
            <a:tailEnd len="med" w="med" type="none"/>
          </a:ln>
        </p:spPr>
      </p:cxnSp>
      <p:cxnSp>
        <p:nvCxnSpPr>
          <p:cNvPr id="628" name="Google Shape;628;p35"/>
          <p:cNvCxnSpPr/>
          <p:nvPr/>
        </p:nvCxnSpPr>
        <p:spPr>
          <a:xfrm>
            <a:off x="2387350" y="4497900"/>
            <a:ext cx="315000" cy="0"/>
          </a:xfrm>
          <a:prstGeom prst="straightConnector1">
            <a:avLst/>
          </a:prstGeom>
          <a:noFill/>
          <a:ln cap="flat" cmpd="sng" w="9525">
            <a:solidFill>
              <a:schemeClr val="dk2"/>
            </a:solidFill>
            <a:prstDash val="solid"/>
            <a:round/>
            <a:headEnd len="med" w="med" type="none"/>
            <a:tailEnd len="med" w="med" type="none"/>
          </a:ln>
        </p:spPr>
      </p:cxnSp>
      <p:sp>
        <p:nvSpPr>
          <p:cNvPr id="629" name="Google Shape;629;p35"/>
          <p:cNvSpPr/>
          <p:nvPr/>
        </p:nvSpPr>
        <p:spPr>
          <a:xfrm>
            <a:off x="4868800" y="2742300"/>
            <a:ext cx="1809300" cy="1373400"/>
          </a:xfrm>
          <a:prstGeom prst="rightArrow">
            <a:avLst>
              <a:gd fmla="val 50000" name="adj1"/>
              <a:gd fmla="val 50000" name="adj2"/>
            </a:avLst>
          </a:prstGeom>
          <a:solidFill>
            <a:srgbClr val="FFBC1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5"/>
          <p:cNvSpPr/>
          <p:nvPr/>
        </p:nvSpPr>
        <p:spPr>
          <a:xfrm rot="1715240">
            <a:off x="9121984" y="1803161"/>
            <a:ext cx="296553" cy="1421138"/>
          </a:xfrm>
          <a:prstGeom prst="rect">
            <a:avLst/>
          </a:prstGeom>
          <a:solidFill>
            <a:srgbClr val="72E0E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1" name="Google Shape;631;p35"/>
          <p:cNvCxnSpPr/>
          <p:nvPr/>
        </p:nvCxnSpPr>
        <p:spPr>
          <a:xfrm rot="1714014">
            <a:off x="9287681" y="2192675"/>
            <a:ext cx="314941" cy="0"/>
          </a:xfrm>
          <a:prstGeom prst="straightConnector1">
            <a:avLst/>
          </a:prstGeom>
          <a:noFill/>
          <a:ln cap="flat" cmpd="sng" w="9525">
            <a:solidFill>
              <a:schemeClr val="dk2"/>
            </a:solidFill>
            <a:prstDash val="solid"/>
            <a:round/>
            <a:headEnd len="med" w="med" type="none"/>
            <a:tailEnd len="med" w="med" type="none"/>
          </a:ln>
        </p:spPr>
      </p:cxnSp>
      <p:cxnSp>
        <p:nvCxnSpPr>
          <p:cNvPr id="632" name="Google Shape;632;p35"/>
          <p:cNvCxnSpPr/>
          <p:nvPr/>
        </p:nvCxnSpPr>
        <p:spPr>
          <a:xfrm rot="1714014">
            <a:off x="9111717" y="2515424"/>
            <a:ext cx="314941" cy="0"/>
          </a:xfrm>
          <a:prstGeom prst="straightConnector1">
            <a:avLst/>
          </a:prstGeom>
          <a:noFill/>
          <a:ln cap="flat" cmpd="sng" w="9525">
            <a:solidFill>
              <a:schemeClr val="dk2"/>
            </a:solidFill>
            <a:prstDash val="solid"/>
            <a:round/>
            <a:headEnd len="med" w="med" type="none"/>
            <a:tailEnd len="med" w="med" type="none"/>
          </a:ln>
        </p:spPr>
      </p:cxnSp>
      <p:cxnSp>
        <p:nvCxnSpPr>
          <p:cNvPr id="633" name="Google Shape;633;p35"/>
          <p:cNvCxnSpPr/>
          <p:nvPr/>
        </p:nvCxnSpPr>
        <p:spPr>
          <a:xfrm rot="1714014">
            <a:off x="8941348" y="2828324"/>
            <a:ext cx="314941" cy="0"/>
          </a:xfrm>
          <a:prstGeom prst="straightConnector1">
            <a:avLst/>
          </a:prstGeom>
          <a:noFill/>
          <a:ln cap="flat" cmpd="sng" w="9525">
            <a:solidFill>
              <a:schemeClr val="dk2"/>
            </a:solidFill>
            <a:prstDash val="solid"/>
            <a:round/>
            <a:headEnd len="med" w="med" type="none"/>
            <a:tailEnd len="med" w="med" type="none"/>
          </a:ln>
        </p:spPr>
      </p:cxnSp>
      <p:sp>
        <p:nvSpPr>
          <p:cNvPr id="634" name="Google Shape;634;p35"/>
          <p:cNvSpPr/>
          <p:nvPr/>
        </p:nvSpPr>
        <p:spPr>
          <a:xfrm rot="1715240">
            <a:off x="10070798" y="2795712"/>
            <a:ext cx="296553" cy="1421138"/>
          </a:xfrm>
          <a:prstGeom prst="rect">
            <a:avLst/>
          </a:prstGeom>
          <a:solidFill>
            <a:srgbClr val="9BBB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5" name="Google Shape;635;p35"/>
          <p:cNvCxnSpPr/>
          <p:nvPr/>
        </p:nvCxnSpPr>
        <p:spPr>
          <a:xfrm rot="1714014">
            <a:off x="10236495" y="3185226"/>
            <a:ext cx="314941" cy="0"/>
          </a:xfrm>
          <a:prstGeom prst="straightConnector1">
            <a:avLst/>
          </a:prstGeom>
          <a:noFill/>
          <a:ln cap="flat" cmpd="sng" w="9525">
            <a:solidFill>
              <a:schemeClr val="dk2"/>
            </a:solidFill>
            <a:prstDash val="solid"/>
            <a:round/>
            <a:headEnd len="med" w="med" type="none"/>
            <a:tailEnd len="med" w="med" type="none"/>
          </a:ln>
        </p:spPr>
      </p:cxnSp>
      <p:cxnSp>
        <p:nvCxnSpPr>
          <p:cNvPr id="636" name="Google Shape;636;p35"/>
          <p:cNvCxnSpPr/>
          <p:nvPr/>
        </p:nvCxnSpPr>
        <p:spPr>
          <a:xfrm rot="1714014">
            <a:off x="10060532" y="3507975"/>
            <a:ext cx="314941" cy="0"/>
          </a:xfrm>
          <a:prstGeom prst="straightConnector1">
            <a:avLst/>
          </a:prstGeom>
          <a:noFill/>
          <a:ln cap="flat" cmpd="sng" w="9525">
            <a:solidFill>
              <a:schemeClr val="dk2"/>
            </a:solidFill>
            <a:prstDash val="solid"/>
            <a:round/>
            <a:headEnd len="med" w="med" type="none"/>
            <a:tailEnd len="med" w="med" type="none"/>
          </a:ln>
        </p:spPr>
      </p:cxnSp>
      <p:cxnSp>
        <p:nvCxnSpPr>
          <p:cNvPr id="637" name="Google Shape;637;p35"/>
          <p:cNvCxnSpPr/>
          <p:nvPr/>
        </p:nvCxnSpPr>
        <p:spPr>
          <a:xfrm rot="1714014">
            <a:off x="9890163" y="3820874"/>
            <a:ext cx="314941" cy="0"/>
          </a:xfrm>
          <a:prstGeom prst="straightConnector1">
            <a:avLst/>
          </a:prstGeom>
          <a:noFill/>
          <a:ln cap="flat" cmpd="sng" w="9525">
            <a:solidFill>
              <a:schemeClr val="dk2"/>
            </a:solidFill>
            <a:prstDash val="solid"/>
            <a:round/>
            <a:headEnd len="med" w="med" type="none"/>
            <a:tailEnd len="med" w="med" type="none"/>
          </a:ln>
        </p:spPr>
      </p:cxnSp>
      <p:sp>
        <p:nvSpPr>
          <p:cNvPr id="638" name="Google Shape;638;p35"/>
          <p:cNvSpPr/>
          <p:nvPr/>
        </p:nvSpPr>
        <p:spPr>
          <a:xfrm rot="1715240">
            <a:off x="8887494" y="3464565"/>
            <a:ext cx="296553" cy="1421138"/>
          </a:xfrm>
          <a:prstGeom prst="rect">
            <a:avLst/>
          </a:prstGeom>
          <a:solidFill>
            <a:srgbClr val="B94F8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9" name="Google Shape;639;p35"/>
          <p:cNvCxnSpPr/>
          <p:nvPr/>
        </p:nvCxnSpPr>
        <p:spPr>
          <a:xfrm rot="1714014">
            <a:off x="9053190" y="3854079"/>
            <a:ext cx="314941" cy="0"/>
          </a:xfrm>
          <a:prstGeom prst="straightConnector1">
            <a:avLst/>
          </a:prstGeom>
          <a:noFill/>
          <a:ln cap="flat" cmpd="sng" w="9525">
            <a:solidFill>
              <a:schemeClr val="dk2"/>
            </a:solidFill>
            <a:prstDash val="solid"/>
            <a:round/>
            <a:headEnd len="med" w="med" type="none"/>
            <a:tailEnd len="med" w="med" type="none"/>
          </a:ln>
        </p:spPr>
      </p:cxnSp>
      <p:cxnSp>
        <p:nvCxnSpPr>
          <p:cNvPr id="640" name="Google Shape;640;p35"/>
          <p:cNvCxnSpPr/>
          <p:nvPr/>
        </p:nvCxnSpPr>
        <p:spPr>
          <a:xfrm rot="1714014">
            <a:off x="8877227" y="4176827"/>
            <a:ext cx="314941" cy="0"/>
          </a:xfrm>
          <a:prstGeom prst="straightConnector1">
            <a:avLst/>
          </a:prstGeom>
          <a:noFill/>
          <a:ln cap="flat" cmpd="sng" w="9525">
            <a:solidFill>
              <a:schemeClr val="dk2"/>
            </a:solidFill>
            <a:prstDash val="solid"/>
            <a:round/>
            <a:headEnd len="med" w="med" type="none"/>
            <a:tailEnd len="med" w="med" type="none"/>
          </a:ln>
        </p:spPr>
      </p:cxnSp>
      <p:cxnSp>
        <p:nvCxnSpPr>
          <p:cNvPr id="641" name="Google Shape;641;p35"/>
          <p:cNvCxnSpPr/>
          <p:nvPr/>
        </p:nvCxnSpPr>
        <p:spPr>
          <a:xfrm rot="1714014">
            <a:off x="8706858" y="4489727"/>
            <a:ext cx="314941" cy="0"/>
          </a:xfrm>
          <a:prstGeom prst="straightConnector1">
            <a:avLst/>
          </a:prstGeom>
          <a:noFill/>
          <a:ln cap="flat" cmpd="sng" w="9525">
            <a:solidFill>
              <a:schemeClr val="dk2"/>
            </a:solidFill>
            <a:prstDash val="solid"/>
            <a:round/>
            <a:headEnd len="med" w="med" type="none"/>
            <a:tailEnd len="med" w="med" type="none"/>
          </a:ln>
        </p:spPr>
      </p:cxnSp>
      <p:sp>
        <p:nvSpPr>
          <p:cNvPr id="642" name="Google Shape;642;p35"/>
          <p:cNvSpPr txBox="1"/>
          <p:nvPr/>
        </p:nvSpPr>
        <p:spPr>
          <a:xfrm>
            <a:off x="944050" y="5134025"/>
            <a:ext cx="3201600" cy="72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IE" sz="2400">
                <a:latin typeface="Calibri"/>
                <a:ea typeface="Calibri"/>
                <a:cs typeface="Calibri"/>
                <a:sym typeface="Calibri"/>
              </a:rPr>
              <a:t>Original Vector Space</a:t>
            </a:r>
            <a:endParaRPr sz="2400">
              <a:latin typeface="Calibri"/>
              <a:ea typeface="Calibri"/>
              <a:cs typeface="Calibri"/>
              <a:sym typeface="Calibri"/>
            </a:endParaRPr>
          </a:p>
        </p:txBody>
      </p:sp>
      <p:sp>
        <p:nvSpPr>
          <p:cNvPr id="643" name="Google Shape;643;p35"/>
          <p:cNvSpPr txBox="1"/>
          <p:nvPr/>
        </p:nvSpPr>
        <p:spPr>
          <a:xfrm>
            <a:off x="8096525" y="5141575"/>
            <a:ext cx="3201600" cy="72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IE" sz="2400">
                <a:latin typeface="Calibri"/>
                <a:ea typeface="Calibri"/>
                <a:cs typeface="Calibri"/>
                <a:sym typeface="Calibri"/>
              </a:rPr>
              <a:t>New Vector Space</a:t>
            </a:r>
            <a:endParaRPr sz="2400">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36"/>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Projection</a:t>
            </a:r>
            <a:endParaRPr/>
          </a:p>
        </p:txBody>
      </p:sp>
      <p:sp>
        <p:nvSpPr>
          <p:cNvPr id="650" name="Google Shape;650;p36"/>
          <p:cNvSpPr txBox="1"/>
          <p:nvPr>
            <p:ph idx="11" type="ftr"/>
          </p:nvPr>
        </p:nvSpPr>
        <p:spPr>
          <a:xfrm>
            <a:off x="7239000" y="6113463"/>
            <a:ext cx="4114800" cy="365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IE"/>
              <a:t>‹#›</a:t>
            </a:fld>
            <a:endParaRPr/>
          </a:p>
        </p:txBody>
      </p:sp>
      <p:sp>
        <p:nvSpPr>
          <p:cNvPr id="651" name="Google Shape;651;p36"/>
          <p:cNvSpPr/>
          <p:nvPr/>
        </p:nvSpPr>
        <p:spPr>
          <a:xfrm>
            <a:off x="1401900" y="1780800"/>
            <a:ext cx="2964900" cy="1325700"/>
          </a:xfrm>
          <a:prstGeom prst="roundRect">
            <a:avLst>
              <a:gd fmla="val 16667" name="adj"/>
            </a:avLst>
          </a:prstGeom>
          <a:solidFill>
            <a:srgbClr val="9BBB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solidFill>
                  <a:srgbClr val="FFFFFF"/>
                </a:solidFill>
                <a:latin typeface="Helvetica Neue"/>
                <a:ea typeface="Helvetica Neue"/>
                <a:cs typeface="Helvetica Neue"/>
                <a:sym typeface="Helvetica Neue"/>
              </a:rPr>
              <a:t>Embeddings from Large General Domain Corpus</a:t>
            </a:r>
            <a:endParaRPr sz="1800">
              <a:solidFill>
                <a:srgbClr val="FFFFFF"/>
              </a:solidFill>
              <a:latin typeface="Helvetica Neue"/>
              <a:ea typeface="Helvetica Neue"/>
              <a:cs typeface="Helvetica Neue"/>
              <a:sym typeface="Helvetica Neue"/>
            </a:endParaRPr>
          </a:p>
        </p:txBody>
      </p:sp>
      <p:sp>
        <p:nvSpPr>
          <p:cNvPr id="652" name="Google Shape;652;p36"/>
          <p:cNvSpPr/>
          <p:nvPr/>
        </p:nvSpPr>
        <p:spPr>
          <a:xfrm>
            <a:off x="1401900" y="3893975"/>
            <a:ext cx="2964900" cy="1325700"/>
          </a:xfrm>
          <a:prstGeom prst="roundRect">
            <a:avLst>
              <a:gd fmla="val 16667" name="adj"/>
            </a:avLst>
          </a:prstGeom>
          <a:solidFill>
            <a:srgbClr val="9BBB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solidFill>
                  <a:srgbClr val="FFFFFF"/>
                </a:solidFill>
                <a:latin typeface="Helvetica Neue"/>
                <a:ea typeface="Helvetica Neue"/>
                <a:cs typeface="Helvetica Neue"/>
                <a:sym typeface="Helvetica Neue"/>
              </a:rPr>
              <a:t>English Embeddings</a:t>
            </a:r>
            <a:endParaRPr sz="1800">
              <a:solidFill>
                <a:srgbClr val="FFFFFF"/>
              </a:solidFill>
              <a:latin typeface="Helvetica Neue"/>
              <a:ea typeface="Helvetica Neue"/>
              <a:cs typeface="Helvetica Neue"/>
              <a:sym typeface="Helvetica Neue"/>
            </a:endParaRPr>
          </a:p>
        </p:txBody>
      </p:sp>
      <p:sp>
        <p:nvSpPr>
          <p:cNvPr id="653" name="Google Shape;653;p36"/>
          <p:cNvSpPr/>
          <p:nvPr/>
        </p:nvSpPr>
        <p:spPr>
          <a:xfrm>
            <a:off x="5058525" y="1756950"/>
            <a:ext cx="1809300" cy="1373400"/>
          </a:xfrm>
          <a:prstGeom prst="rightArrow">
            <a:avLst>
              <a:gd fmla="val 50000" name="adj1"/>
              <a:gd fmla="val 50000" name="adj2"/>
            </a:avLst>
          </a:prstGeom>
          <a:solidFill>
            <a:srgbClr val="FFBC1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6"/>
          <p:cNvSpPr/>
          <p:nvPr/>
        </p:nvSpPr>
        <p:spPr>
          <a:xfrm>
            <a:off x="5058525" y="3870125"/>
            <a:ext cx="1809300" cy="1373400"/>
          </a:xfrm>
          <a:prstGeom prst="rightArrow">
            <a:avLst>
              <a:gd fmla="val 50000" name="adj1"/>
              <a:gd fmla="val 50000" name="adj2"/>
            </a:avLst>
          </a:prstGeom>
          <a:solidFill>
            <a:srgbClr val="FFBC1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6"/>
          <p:cNvSpPr/>
          <p:nvPr/>
        </p:nvSpPr>
        <p:spPr>
          <a:xfrm>
            <a:off x="7559550" y="1780800"/>
            <a:ext cx="2964900" cy="1325700"/>
          </a:xfrm>
          <a:prstGeom prst="roundRect">
            <a:avLst>
              <a:gd fmla="val 16667" name="adj"/>
            </a:avLst>
          </a:prstGeom>
          <a:solidFill>
            <a:srgbClr val="C0504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solidFill>
                  <a:srgbClr val="FFFFFF"/>
                </a:solidFill>
                <a:latin typeface="Helvetica Neue"/>
                <a:ea typeface="Helvetica Neue"/>
                <a:cs typeface="Helvetica Neue"/>
                <a:sym typeface="Helvetica Neue"/>
              </a:rPr>
              <a:t>Embeddings from Small Domain Specific Corpus</a:t>
            </a:r>
            <a:endParaRPr sz="1800">
              <a:solidFill>
                <a:srgbClr val="FFFFFF"/>
              </a:solidFill>
              <a:latin typeface="Helvetica Neue"/>
              <a:ea typeface="Helvetica Neue"/>
              <a:cs typeface="Helvetica Neue"/>
              <a:sym typeface="Helvetica Neue"/>
            </a:endParaRPr>
          </a:p>
        </p:txBody>
      </p:sp>
      <p:sp>
        <p:nvSpPr>
          <p:cNvPr id="656" name="Google Shape;656;p36"/>
          <p:cNvSpPr/>
          <p:nvPr/>
        </p:nvSpPr>
        <p:spPr>
          <a:xfrm>
            <a:off x="7559550" y="3893975"/>
            <a:ext cx="2964900" cy="1325700"/>
          </a:xfrm>
          <a:prstGeom prst="roundRect">
            <a:avLst>
              <a:gd fmla="val 16667" name="adj"/>
            </a:avLst>
          </a:prstGeom>
          <a:solidFill>
            <a:srgbClr val="C0504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solidFill>
                  <a:srgbClr val="FFFFFF"/>
                </a:solidFill>
                <a:latin typeface="Helvetica Neue"/>
                <a:ea typeface="Helvetica Neue"/>
                <a:cs typeface="Helvetica Neue"/>
                <a:sym typeface="Helvetica Neue"/>
              </a:rPr>
              <a:t>Under-resourced Language</a:t>
            </a:r>
            <a:endParaRPr sz="1800">
              <a:solidFill>
                <a:srgbClr val="FFFFFF"/>
              </a:solidFill>
              <a:latin typeface="Helvetica Neue"/>
              <a:ea typeface="Helvetica Neue"/>
              <a:cs typeface="Helvetica Neue"/>
              <a:sym typeface="Helvetica Neu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37"/>
          <p:cNvSpPr txBox="1"/>
          <p:nvPr>
            <p:ph type="ctrTitle"/>
          </p:nvPr>
        </p:nvSpPr>
        <p:spPr>
          <a:xfrm>
            <a:off x="720934" y="434781"/>
            <a:ext cx="4048800" cy="207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a:t>Arc-</a:t>
            </a:r>
            <a:br>
              <a:rPr lang="en-IE"/>
            </a:br>
            <a:r>
              <a:rPr lang="en-IE"/>
              <a:t>Factored </a:t>
            </a:r>
            <a:endParaRPr/>
          </a:p>
          <a:p>
            <a:pPr indent="0" lvl="0" marL="0" rtl="0" algn="l">
              <a:spcBef>
                <a:spcPts val="0"/>
              </a:spcBef>
              <a:spcAft>
                <a:spcPts val="0"/>
              </a:spcAft>
              <a:buNone/>
            </a:pPr>
            <a:r>
              <a:rPr lang="en-IE"/>
              <a:t>Parsing</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38"/>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Arc-Factored Parsing</a:t>
            </a:r>
            <a:endParaRPr/>
          </a:p>
        </p:txBody>
      </p:sp>
      <p:sp>
        <p:nvSpPr>
          <p:cNvPr id="669" name="Google Shape;669;p38"/>
          <p:cNvSpPr txBox="1"/>
          <p:nvPr>
            <p:ph idx="1" type="body"/>
          </p:nvPr>
        </p:nvSpPr>
        <p:spPr>
          <a:xfrm>
            <a:off x="838200" y="3205150"/>
            <a:ext cx="10515600" cy="24339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Solve dependency parsing by calculating a function</a:t>
            </a:r>
            <a:endParaRPr/>
          </a:p>
          <a:p>
            <a:pPr indent="0" lvl="0" marL="0" rtl="0" algn="ctr">
              <a:spcBef>
                <a:spcPts val="1000"/>
              </a:spcBef>
              <a:spcAft>
                <a:spcPts val="0"/>
              </a:spcAft>
              <a:buNone/>
            </a:pPr>
            <a:r>
              <a:rPr lang="en-IE"/>
              <a:t>ArcScore(x,y) = </a:t>
            </a:r>
            <a:r>
              <a:rPr i="1" lang="en-IE"/>
              <a:t>probability that x is connected to y in the parse</a:t>
            </a:r>
            <a:endParaRPr i="1"/>
          </a:p>
          <a:p>
            <a:pPr indent="0" lvl="0" marL="0" rtl="0" algn="l">
              <a:spcBef>
                <a:spcPts val="1000"/>
              </a:spcBef>
              <a:spcAft>
                <a:spcPts val="0"/>
              </a:spcAft>
              <a:buNone/>
            </a:pPr>
            <a:r>
              <a:rPr lang="en-IE"/>
              <a:t>Then find the tree, T, that maximizes:</a:t>
            </a:r>
            <a:endParaRPr/>
          </a:p>
          <a:p>
            <a:pPr indent="0" lvl="0" marL="0" rtl="0" algn="l">
              <a:spcBef>
                <a:spcPts val="1000"/>
              </a:spcBef>
              <a:spcAft>
                <a:spcPts val="0"/>
              </a:spcAft>
              <a:buNone/>
            </a:pPr>
            <a:r>
              <a:t/>
            </a:r>
            <a:endParaRPr/>
          </a:p>
        </p:txBody>
      </p:sp>
      <p:sp>
        <p:nvSpPr>
          <p:cNvPr id="670" name="Google Shape;670;p38"/>
          <p:cNvSpPr/>
          <p:nvPr/>
        </p:nvSpPr>
        <p:spPr>
          <a:xfrm>
            <a:off x="1217613" y="2035025"/>
            <a:ext cx="967500" cy="483900"/>
          </a:xfrm>
          <a:prstGeom prst="roundRect">
            <a:avLst>
              <a:gd fmla="val 16667" name="adj"/>
            </a:avLst>
          </a:prstGeom>
          <a:solidFill>
            <a:srgbClr val="D8D8D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The</a:t>
            </a:r>
            <a:endParaRPr sz="1800">
              <a:latin typeface="Calibri"/>
              <a:ea typeface="Calibri"/>
              <a:cs typeface="Calibri"/>
              <a:sym typeface="Calibri"/>
            </a:endParaRPr>
          </a:p>
        </p:txBody>
      </p:sp>
      <p:sp>
        <p:nvSpPr>
          <p:cNvPr id="671" name="Google Shape;671;p38"/>
          <p:cNvSpPr/>
          <p:nvPr/>
        </p:nvSpPr>
        <p:spPr>
          <a:xfrm>
            <a:off x="2771967" y="2035025"/>
            <a:ext cx="967500" cy="483900"/>
          </a:xfrm>
          <a:prstGeom prst="roundRect">
            <a:avLst>
              <a:gd fmla="val 16667" name="adj"/>
            </a:avLst>
          </a:prstGeom>
          <a:solidFill>
            <a:srgbClr val="D8D8D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big</a:t>
            </a:r>
            <a:endParaRPr sz="1800">
              <a:latin typeface="Calibri"/>
              <a:ea typeface="Calibri"/>
              <a:cs typeface="Calibri"/>
              <a:sym typeface="Calibri"/>
            </a:endParaRPr>
          </a:p>
        </p:txBody>
      </p:sp>
      <p:sp>
        <p:nvSpPr>
          <p:cNvPr id="672" name="Google Shape;672;p38"/>
          <p:cNvSpPr/>
          <p:nvPr/>
        </p:nvSpPr>
        <p:spPr>
          <a:xfrm>
            <a:off x="4326323" y="2035025"/>
            <a:ext cx="967500" cy="483900"/>
          </a:xfrm>
          <a:prstGeom prst="roundRect">
            <a:avLst>
              <a:gd fmla="val 16667" name="adj"/>
            </a:avLst>
          </a:prstGeom>
          <a:solidFill>
            <a:srgbClr val="FFBC19"/>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dog</a:t>
            </a:r>
            <a:endParaRPr sz="1800">
              <a:latin typeface="Calibri"/>
              <a:ea typeface="Calibri"/>
              <a:cs typeface="Calibri"/>
              <a:sym typeface="Calibri"/>
            </a:endParaRPr>
          </a:p>
        </p:txBody>
      </p:sp>
      <p:sp>
        <p:nvSpPr>
          <p:cNvPr id="673" name="Google Shape;673;p38"/>
          <p:cNvSpPr/>
          <p:nvPr/>
        </p:nvSpPr>
        <p:spPr>
          <a:xfrm>
            <a:off x="5880678" y="2035025"/>
            <a:ext cx="967500" cy="483900"/>
          </a:xfrm>
          <a:prstGeom prst="roundRect">
            <a:avLst>
              <a:gd fmla="val 16667" name="adj"/>
            </a:avLst>
          </a:prstGeom>
          <a:solidFill>
            <a:srgbClr val="70AD47"/>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chased</a:t>
            </a:r>
            <a:endParaRPr sz="1800">
              <a:latin typeface="Calibri"/>
              <a:ea typeface="Calibri"/>
              <a:cs typeface="Calibri"/>
              <a:sym typeface="Calibri"/>
            </a:endParaRPr>
          </a:p>
        </p:txBody>
      </p:sp>
      <p:sp>
        <p:nvSpPr>
          <p:cNvPr id="674" name="Google Shape;674;p38"/>
          <p:cNvSpPr/>
          <p:nvPr/>
        </p:nvSpPr>
        <p:spPr>
          <a:xfrm>
            <a:off x="7435033" y="2035025"/>
            <a:ext cx="967500" cy="483900"/>
          </a:xfrm>
          <a:prstGeom prst="roundRect">
            <a:avLst>
              <a:gd fmla="val 16667" name="adj"/>
            </a:avLst>
          </a:prstGeom>
          <a:solidFill>
            <a:srgbClr val="D8D8D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the</a:t>
            </a:r>
            <a:endParaRPr sz="1800">
              <a:latin typeface="Calibri"/>
              <a:ea typeface="Calibri"/>
              <a:cs typeface="Calibri"/>
              <a:sym typeface="Calibri"/>
            </a:endParaRPr>
          </a:p>
        </p:txBody>
      </p:sp>
      <p:sp>
        <p:nvSpPr>
          <p:cNvPr id="675" name="Google Shape;675;p38"/>
          <p:cNvSpPr/>
          <p:nvPr/>
        </p:nvSpPr>
        <p:spPr>
          <a:xfrm>
            <a:off x="8989388" y="2035025"/>
            <a:ext cx="967500" cy="483900"/>
          </a:xfrm>
          <a:prstGeom prst="roundRect">
            <a:avLst>
              <a:gd fmla="val 16667" name="adj"/>
            </a:avLst>
          </a:prstGeom>
          <a:solidFill>
            <a:srgbClr val="FFBC19"/>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cat</a:t>
            </a:r>
            <a:endParaRPr sz="1800">
              <a:latin typeface="Calibri"/>
              <a:ea typeface="Calibri"/>
              <a:cs typeface="Calibri"/>
              <a:sym typeface="Calibri"/>
            </a:endParaRPr>
          </a:p>
        </p:txBody>
      </p:sp>
      <p:cxnSp>
        <p:nvCxnSpPr>
          <p:cNvPr id="676" name="Google Shape;676;p38"/>
          <p:cNvCxnSpPr>
            <a:stCxn id="670" idx="2"/>
            <a:endCxn id="672" idx="2"/>
          </p:cNvCxnSpPr>
          <p:nvPr/>
        </p:nvCxnSpPr>
        <p:spPr>
          <a:xfrm flipH="1" rot="-5400000">
            <a:off x="3255363" y="964925"/>
            <a:ext cx="600" cy="3108600"/>
          </a:xfrm>
          <a:prstGeom prst="curvedConnector3">
            <a:avLst>
              <a:gd fmla="val 39687500" name="adj1"/>
            </a:avLst>
          </a:prstGeom>
          <a:noFill/>
          <a:ln cap="flat" cmpd="sng" w="28575">
            <a:solidFill>
              <a:srgbClr val="44546A"/>
            </a:solidFill>
            <a:prstDash val="solid"/>
            <a:round/>
            <a:headEnd len="med" w="med" type="none"/>
            <a:tailEnd len="med" w="med" type="triangle"/>
          </a:ln>
        </p:spPr>
      </p:cxnSp>
      <p:cxnSp>
        <p:nvCxnSpPr>
          <p:cNvPr id="677" name="Google Shape;677;p38"/>
          <p:cNvCxnSpPr>
            <a:stCxn id="671" idx="2"/>
            <a:endCxn id="672" idx="2"/>
          </p:cNvCxnSpPr>
          <p:nvPr/>
        </p:nvCxnSpPr>
        <p:spPr>
          <a:xfrm flipH="1" rot="-5400000">
            <a:off x="4032568" y="1742075"/>
            <a:ext cx="600" cy="1554300"/>
          </a:xfrm>
          <a:prstGeom prst="curvedConnector3">
            <a:avLst>
              <a:gd fmla="val 39687500" name="adj1"/>
            </a:avLst>
          </a:prstGeom>
          <a:noFill/>
          <a:ln cap="flat" cmpd="sng" w="28575">
            <a:solidFill>
              <a:srgbClr val="44546A"/>
            </a:solidFill>
            <a:prstDash val="solid"/>
            <a:round/>
            <a:headEnd len="med" w="med" type="none"/>
            <a:tailEnd len="med" w="med" type="triangle"/>
          </a:ln>
        </p:spPr>
      </p:cxnSp>
      <p:cxnSp>
        <p:nvCxnSpPr>
          <p:cNvPr id="678" name="Google Shape;678;p38"/>
          <p:cNvCxnSpPr>
            <a:stCxn id="672" idx="2"/>
            <a:endCxn id="673" idx="2"/>
          </p:cNvCxnSpPr>
          <p:nvPr/>
        </p:nvCxnSpPr>
        <p:spPr>
          <a:xfrm flipH="1" rot="-5400000">
            <a:off x="5586923" y="1742075"/>
            <a:ext cx="600" cy="1554300"/>
          </a:xfrm>
          <a:prstGeom prst="curvedConnector3">
            <a:avLst>
              <a:gd fmla="val 39687500" name="adj1"/>
            </a:avLst>
          </a:prstGeom>
          <a:noFill/>
          <a:ln cap="flat" cmpd="sng" w="28575">
            <a:solidFill>
              <a:srgbClr val="44546A"/>
            </a:solidFill>
            <a:prstDash val="solid"/>
            <a:round/>
            <a:headEnd len="med" w="med" type="none"/>
            <a:tailEnd len="med" w="med" type="triangle"/>
          </a:ln>
        </p:spPr>
      </p:cxnSp>
      <p:cxnSp>
        <p:nvCxnSpPr>
          <p:cNvPr id="679" name="Google Shape;679;p38"/>
          <p:cNvCxnSpPr>
            <a:stCxn id="675" idx="2"/>
            <a:endCxn id="673" idx="2"/>
          </p:cNvCxnSpPr>
          <p:nvPr/>
        </p:nvCxnSpPr>
        <p:spPr>
          <a:xfrm rot="5400000">
            <a:off x="7918538" y="964925"/>
            <a:ext cx="600" cy="3108600"/>
          </a:xfrm>
          <a:prstGeom prst="curvedConnector3">
            <a:avLst>
              <a:gd fmla="val 39687500" name="adj1"/>
            </a:avLst>
          </a:prstGeom>
          <a:noFill/>
          <a:ln cap="flat" cmpd="sng" w="28575">
            <a:solidFill>
              <a:srgbClr val="44546A"/>
            </a:solidFill>
            <a:prstDash val="solid"/>
            <a:round/>
            <a:headEnd len="med" w="med" type="none"/>
            <a:tailEnd len="med" w="med" type="triangle"/>
          </a:ln>
        </p:spPr>
      </p:cxnSp>
      <p:cxnSp>
        <p:nvCxnSpPr>
          <p:cNvPr id="680" name="Google Shape;680;p38"/>
          <p:cNvCxnSpPr>
            <a:stCxn id="674" idx="2"/>
            <a:endCxn id="675" idx="2"/>
          </p:cNvCxnSpPr>
          <p:nvPr/>
        </p:nvCxnSpPr>
        <p:spPr>
          <a:xfrm flipH="1" rot="-5400000">
            <a:off x="8695633" y="1742075"/>
            <a:ext cx="600" cy="1554300"/>
          </a:xfrm>
          <a:prstGeom prst="curvedConnector3">
            <a:avLst>
              <a:gd fmla="val 39687500" name="adj1"/>
            </a:avLst>
          </a:prstGeom>
          <a:noFill/>
          <a:ln cap="flat" cmpd="sng" w="28575">
            <a:solidFill>
              <a:srgbClr val="44546A"/>
            </a:solidFill>
            <a:prstDash val="solid"/>
            <a:round/>
            <a:headEnd len="med" w="med" type="none"/>
            <a:tailEnd len="med" w="med" type="triangle"/>
          </a:ln>
        </p:spPr>
      </p:cxnSp>
      <p:pic>
        <p:nvPicPr>
          <p:cNvPr id="681" name="Google Shape;681;p38"/>
          <p:cNvPicPr preferRelativeResize="0"/>
          <p:nvPr/>
        </p:nvPicPr>
        <p:blipFill>
          <a:blip r:embed="rId3">
            <a:alphaModFix/>
          </a:blip>
          <a:stretch>
            <a:fillRect/>
          </a:stretch>
        </p:blipFill>
        <p:spPr>
          <a:xfrm>
            <a:off x="3987938" y="4952350"/>
            <a:ext cx="4752975" cy="8858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39"/>
          <p:cNvSpPr/>
          <p:nvPr/>
        </p:nvSpPr>
        <p:spPr>
          <a:xfrm>
            <a:off x="1068375" y="2126600"/>
            <a:ext cx="3215400" cy="32358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9"/>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Traditional Approach</a:t>
            </a:r>
            <a:endParaRPr/>
          </a:p>
        </p:txBody>
      </p:sp>
      <p:sp>
        <p:nvSpPr>
          <p:cNvPr id="689" name="Google Shape;689;p39"/>
          <p:cNvSpPr txBox="1"/>
          <p:nvPr>
            <p:ph idx="1" type="body"/>
          </p:nvPr>
        </p:nvSpPr>
        <p:spPr>
          <a:xfrm>
            <a:off x="1363450" y="2350450"/>
            <a:ext cx="2818500" cy="2655600"/>
          </a:xfrm>
          <a:prstGeom prst="rect">
            <a:avLst/>
          </a:prstGeom>
        </p:spPr>
        <p:txBody>
          <a:bodyPr anchorCtr="0" anchor="t" bIns="91425" lIns="91425" spcFirstLastPara="1" rIns="91425" wrap="square" tIns="91425">
            <a:noAutofit/>
          </a:bodyPr>
          <a:lstStyle/>
          <a:p>
            <a:pPr indent="0" lvl="0" marL="0" rtl="0" algn="ctr">
              <a:spcBef>
                <a:spcPts val="1000"/>
              </a:spcBef>
              <a:spcAft>
                <a:spcPts val="0"/>
              </a:spcAft>
              <a:buNone/>
            </a:pPr>
            <a:r>
              <a:rPr lang="en-IE" sz="1800"/>
              <a:t>Word</a:t>
            </a:r>
            <a:endParaRPr sz="1800"/>
          </a:p>
          <a:p>
            <a:pPr indent="0" lvl="0" marL="0" rtl="0" algn="ctr">
              <a:spcBef>
                <a:spcPts val="1000"/>
              </a:spcBef>
              <a:spcAft>
                <a:spcPts val="0"/>
              </a:spcAft>
              <a:buNone/>
            </a:pPr>
            <a:r>
              <a:rPr lang="en-IE" sz="1800"/>
              <a:t>Part-of-speech Tags</a:t>
            </a:r>
            <a:endParaRPr sz="1800"/>
          </a:p>
          <a:p>
            <a:pPr indent="0" lvl="0" marL="0" rtl="0" algn="ctr">
              <a:spcBef>
                <a:spcPts val="1000"/>
              </a:spcBef>
              <a:spcAft>
                <a:spcPts val="0"/>
              </a:spcAft>
              <a:buNone/>
            </a:pPr>
            <a:r>
              <a:rPr lang="en-IE" sz="1800"/>
              <a:t>Neighbouring Words</a:t>
            </a:r>
            <a:endParaRPr sz="1800"/>
          </a:p>
          <a:p>
            <a:pPr indent="0" lvl="0" marL="0" rtl="0" algn="ctr">
              <a:spcBef>
                <a:spcPts val="1000"/>
              </a:spcBef>
              <a:spcAft>
                <a:spcPts val="0"/>
              </a:spcAft>
              <a:buNone/>
            </a:pPr>
            <a:r>
              <a:rPr lang="en-IE" sz="1800"/>
              <a:t>Neighbouring POS Tags</a:t>
            </a:r>
            <a:endParaRPr sz="1800"/>
          </a:p>
          <a:p>
            <a:pPr indent="0" lvl="0" marL="0" rtl="0" algn="ctr">
              <a:spcBef>
                <a:spcPts val="1000"/>
              </a:spcBef>
              <a:spcAft>
                <a:spcPts val="0"/>
              </a:spcAft>
              <a:buNone/>
            </a:pPr>
            <a:r>
              <a:rPr lang="en-IE" sz="1800"/>
              <a:t>Distance between words</a:t>
            </a:r>
            <a:endParaRPr sz="1800"/>
          </a:p>
          <a:p>
            <a:pPr indent="0" lvl="0" marL="0" rtl="0" algn="ctr">
              <a:spcBef>
                <a:spcPts val="1000"/>
              </a:spcBef>
              <a:spcAft>
                <a:spcPts val="0"/>
              </a:spcAft>
              <a:buNone/>
            </a:pPr>
            <a:r>
              <a:rPr lang="en-IE" sz="1800"/>
              <a:t>Direction of relation</a:t>
            </a:r>
            <a:endParaRPr sz="1800"/>
          </a:p>
          <a:p>
            <a:pPr indent="0" lvl="0" marL="0" rtl="0" algn="ctr">
              <a:spcBef>
                <a:spcPts val="1000"/>
              </a:spcBef>
              <a:spcAft>
                <a:spcPts val="0"/>
              </a:spcAft>
              <a:buNone/>
            </a:pPr>
            <a:r>
              <a:rPr lang="en-IE" sz="1800"/>
              <a:t>....</a:t>
            </a:r>
            <a:endParaRPr sz="1800"/>
          </a:p>
        </p:txBody>
      </p:sp>
      <p:sp>
        <p:nvSpPr>
          <p:cNvPr id="690" name="Google Shape;690;p39"/>
          <p:cNvSpPr/>
          <p:nvPr/>
        </p:nvSpPr>
        <p:spPr>
          <a:xfrm>
            <a:off x="4843350" y="2686250"/>
            <a:ext cx="2940600" cy="2116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400">
                <a:latin typeface="Calibri"/>
                <a:ea typeface="Calibri"/>
                <a:cs typeface="Calibri"/>
                <a:sym typeface="Calibri"/>
              </a:rPr>
              <a:t>Support Vector Machine</a:t>
            </a:r>
            <a:endParaRPr sz="2400">
              <a:latin typeface="Calibri"/>
              <a:ea typeface="Calibri"/>
              <a:cs typeface="Calibri"/>
              <a:sym typeface="Calibri"/>
            </a:endParaRPr>
          </a:p>
        </p:txBody>
      </p:sp>
      <p:sp>
        <p:nvSpPr>
          <p:cNvPr id="691" name="Google Shape;691;p39"/>
          <p:cNvSpPr txBox="1"/>
          <p:nvPr/>
        </p:nvSpPr>
        <p:spPr>
          <a:xfrm>
            <a:off x="1165125" y="5362400"/>
            <a:ext cx="3021900" cy="53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IE" sz="3000">
                <a:latin typeface="Calibri"/>
                <a:ea typeface="Calibri"/>
                <a:cs typeface="Calibri"/>
                <a:sym typeface="Calibri"/>
              </a:rPr>
              <a:t>Features</a:t>
            </a:r>
            <a:endParaRPr sz="3000">
              <a:latin typeface="Calibri"/>
              <a:ea typeface="Calibri"/>
              <a:cs typeface="Calibri"/>
              <a:sym typeface="Calibri"/>
            </a:endParaRPr>
          </a:p>
        </p:txBody>
      </p:sp>
      <p:sp>
        <p:nvSpPr>
          <p:cNvPr id="692" name="Google Shape;692;p39"/>
          <p:cNvSpPr/>
          <p:nvPr/>
        </p:nvSpPr>
        <p:spPr>
          <a:xfrm>
            <a:off x="8343525" y="3144100"/>
            <a:ext cx="2615100" cy="1068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3000">
                <a:latin typeface="Calibri"/>
                <a:ea typeface="Calibri"/>
                <a:cs typeface="Calibri"/>
                <a:sym typeface="Calibri"/>
              </a:rPr>
              <a:t>Arc Score</a:t>
            </a:r>
            <a:endParaRPr sz="3000">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40"/>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Deep Learning Approach</a:t>
            </a:r>
            <a:endParaRPr/>
          </a:p>
        </p:txBody>
      </p:sp>
      <p:sp>
        <p:nvSpPr>
          <p:cNvPr id="699" name="Google Shape;699;p40"/>
          <p:cNvSpPr/>
          <p:nvPr/>
        </p:nvSpPr>
        <p:spPr>
          <a:xfrm>
            <a:off x="759063" y="1984075"/>
            <a:ext cx="967500" cy="483900"/>
          </a:xfrm>
          <a:prstGeom prst="roundRect">
            <a:avLst>
              <a:gd fmla="val 16667" name="adj"/>
            </a:avLst>
          </a:prstGeom>
          <a:solidFill>
            <a:srgbClr val="D8D8D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The</a:t>
            </a:r>
            <a:endParaRPr sz="1800">
              <a:latin typeface="Calibri"/>
              <a:ea typeface="Calibri"/>
              <a:cs typeface="Calibri"/>
              <a:sym typeface="Calibri"/>
            </a:endParaRPr>
          </a:p>
        </p:txBody>
      </p:sp>
      <p:sp>
        <p:nvSpPr>
          <p:cNvPr id="700" name="Google Shape;700;p40"/>
          <p:cNvSpPr/>
          <p:nvPr/>
        </p:nvSpPr>
        <p:spPr>
          <a:xfrm>
            <a:off x="2313417" y="1984075"/>
            <a:ext cx="967500" cy="483900"/>
          </a:xfrm>
          <a:prstGeom prst="roundRect">
            <a:avLst>
              <a:gd fmla="val 16667" name="adj"/>
            </a:avLst>
          </a:prstGeom>
          <a:solidFill>
            <a:schemeClr val="accent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big</a:t>
            </a:r>
            <a:endParaRPr sz="1800">
              <a:latin typeface="Calibri"/>
              <a:ea typeface="Calibri"/>
              <a:cs typeface="Calibri"/>
              <a:sym typeface="Calibri"/>
            </a:endParaRPr>
          </a:p>
        </p:txBody>
      </p:sp>
      <p:sp>
        <p:nvSpPr>
          <p:cNvPr id="701" name="Google Shape;701;p40"/>
          <p:cNvSpPr/>
          <p:nvPr/>
        </p:nvSpPr>
        <p:spPr>
          <a:xfrm>
            <a:off x="3867773" y="1984075"/>
            <a:ext cx="967500" cy="483900"/>
          </a:xfrm>
          <a:prstGeom prst="roundRect">
            <a:avLst>
              <a:gd fmla="val 16667" name="adj"/>
            </a:avLst>
          </a:prstGeom>
          <a:solidFill>
            <a:srgbClr val="D8D8D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dog</a:t>
            </a:r>
            <a:endParaRPr sz="1800">
              <a:latin typeface="Calibri"/>
              <a:ea typeface="Calibri"/>
              <a:cs typeface="Calibri"/>
              <a:sym typeface="Calibri"/>
            </a:endParaRPr>
          </a:p>
        </p:txBody>
      </p:sp>
      <p:sp>
        <p:nvSpPr>
          <p:cNvPr id="702" name="Google Shape;702;p40"/>
          <p:cNvSpPr/>
          <p:nvPr/>
        </p:nvSpPr>
        <p:spPr>
          <a:xfrm>
            <a:off x="7327677" y="1984075"/>
            <a:ext cx="967500" cy="483900"/>
          </a:xfrm>
          <a:prstGeom prst="roundRect">
            <a:avLst>
              <a:gd fmla="val 16667" name="adj"/>
            </a:avLst>
          </a:prstGeom>
          <a:solidFill>
            <a:srgbClr val="D8D8D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chased</a:t>
            </a:r>
            <a:endParaRPr sz="1800">
              <a:latin typeface="Calibri"/>
              <a:ea typeface="Calibri"/>
              <a:cs typeface="Calibri"/>
              <a:sym typeface="Calibri"/>
            </a:endParaRPr>
          </a:p>
        </p:txBody>
      </p:sp>
      <p:sp>
        <p:nvSpPr>
          <p:cNvPr id="703" name="Google Shape;703;p40"/>
          <p:cNvSpPr/>
          <p:nvPr/>
        </p:nvSpPr>
        <p:spPr>
          <a:xfrm>
            <a:off x="8882033" y="1984075"/>
            <a:ext cx="967500" cy="483900"/>
          </a:xfrm>
          <a:prstGeom prst="roundRect">
            <a:avLst>
              <a:gd fmla="val 16667" name="adj"/>
            </a:avLst>
          </a:prstGeom>
          <a:solidFill>
            <a:schemeClr val="accent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the</a:t>
            </a:r>
            <a:endParaRPr sz="1800">
              <a:latin typeface="Calibri"/>
              <a:ea typeface="Calibri"/>
              <a:cs typeface="Calibri"/>
              <a:sym typeface="Calibri"/>
            </a:endParaRPr>
          </a:p>
        </p:txBody>
      </p:sp>
      <p:sp>
        <p:nvSpPr>
          <p:cNvPr id="704" name="Google Shape;704;p40"/>
          <p:cNvSpPr/>
          <p:nvPr/>
        </p:nvSpPr>
        <p:spPr>
          <a:xfrm>
            <a:off x="10436388" y="1984075"/>
            <a:ext cx="967500" cy="483900"/>
          </a:xfrm>
          <a:prstGeom prst="roundRect">
            <a:avLst>
              <a:gd fmla="val 16667" name="adj"/>
            </a:avLst>
          </a:prstGeom>
          <a:solidFill>
            <a:srgbClr val="D8D8D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cat</a:t>
            </a:r>
            <a:endParaRPr sz="1800">
              <a:latin typeface="Calibri"/>
              <a:ea typeface="Calibri"/>
              <a:cs typeface="Calibri"/>
              <a:sym typeface="Calibri"/>
            </a:endParaRPr>
          </a:p>
        </p:txBody>
      </p:sp>
      <p:sp>
        <p:nvSpPr>
          <p:cNvPr id="705" name="Google Shape;705;p40"/>
          <p:cNvSpPr/>
          <p:nvPr/>
        </p:nvSpPr>
        <p:spPr>
          <a:xfrm>
            <a:off x="447975" y="2888375"/>
            <a:ext cx="1501500" cy="30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a:latin typeface="Calibri"/>
                <a:ea typeface="Calibri"/>
                <a:cs typeface="Calibri"/>
                <a:sym typeface="Calibri"/>
              </a:rPr>
              <a:t>Word Embedding</a:t>
            </a:r>
            <a:endParaRPr>
              <a:latin typeface="Calibri"/>
              <a:ea typeface="Calibri"/>
              <a:cs typeface="Calibri"/>
              <a:sym typeface="Calibri"/>
            </a:endParaRPr>
          </a:p>
        </p:txBody>
      </p:sp>
      <p:sp>
        <p:nvSpPr>
          <p:cNvPr id="706" name="Google Shape;706;p40"/>
          <p:cNvSpPr/>
          <p:nvPr/>
        </p:nvSpPr>
        <p:spPr>
          <a:xfrm>
            <a:off x="2043116" y="2888375"/>
            <a:ext cx="1501500" cy="30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a:latin typeface="Calibri"/>
                <a:ea typeface="Calibri"/>
                <a:cs typeface="Calibri"/>
                <a:sym typeface="Calibri"/>
              </a:rPr>
              <a:t>Word Embedding</a:t>
            </a:r>
            <a:endParaRPr>
              <a:latin typeface="Calibri"/>
              <a:ea typeface="Calibri"/>
              <a:cs typeface="Calibri"/>
              <a:sym typeface="Calibri"/>
            </a:endParaRPr>
          </a:p>
        </p:txBody>
      </p:sp>
      <p:sp>
        <p:nvSpPr>
          <p:cNvPr id="707" name="Google Shape;707;p40"/>
          <p:cNvSpPr/>
          <p:nvPr/>
        </p:nvSpPr>
        <p:spPr>
          <a:xfrm>
            <a:off x="3638258" y="2888375"/>
            <a:ext cx="1501500" cy="30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a:latin typeface="Calibri"/>
                <a:ea typeface="Calibri"/>
                <a:cs typeface="Calibri"/>
                <a:sym typeface="Calibri"/>
              </a:rPr>
              <a:t>Word Embedding</a:t>
            </a:r>
            <a:endParaRPr>
              <a:latin typeface="Calibri"/>
              <a:ea typeface="Calibri"/>
              <a:cs typeface="Calibri"/>
              <a:sym typeface="Calibri"/>
            </a:endParaRPr>
          </a:p>
        </p:txBody>
      </p:sp>
      <p:sp>
        <p:nvSpPr>
          <p:cNvPr id="708" name="Google Shape;708;p40"/>
          <p:cNvSpPr/>
          <p:nvPr/>
        </p:nvSpPr>
        <p:spPr>
          <a:xfrm>
            <a:off x="6986549" y="2888375"/>
            <a:ext cx="1501500" cy="30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a:latin typeface="Calibri"/>
                <a:ea typeface="Calibri"/>
                <a:cs typeface="Calibri"/>
                <a:sym typeface="Calibri"/>
              </a:rPr>
              <a:t>Word Embedding</a:t>
            </a:r>
            <a:endParaRPr>
              <a:latin typeface="Calibri"/>
              <a:ea typeface="Calibri"/>
              <a:cs typeface="Calibri"/>
              <a:sym typeface="Calibri"/>
            </a:endParaRPr>
          </a:p>
        </p:txBody>
      </p:sp>
      <p:sp>
        <p:nvSpPr>
          <p:cNvPr id="709" name="Google Shape;709;p40"/>
          <p:cNvSpPr/>
          <p:nvPr/>
        </p:nvSpPr>
        <p:spPr>
          <a:xfrm>
            <a:off x="8581690" y="2888375"/>
            <a:ext cx="1501500" cy="30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a:latin typeface="Calibri"/>
                <a:ea typeface="Calibri"/>
                <a:cs typeface="Calibri"/>
                <a:sym typeface="Calibri"/>
              </a:rPr>
              <a:t>Word Embedding</a:t>
            </a:r>
            <a:endParaRPr>
              <a:latin typeface="Calibri"/>
              <a:ea typeface="Calibri"/>
              <a:cs typeface="Calibri"/>
              <a:sym typeface="Calibri"/>
            </a:endParaRPr>
          </a:p>
        </p:txBody>
      </p:sp>
      <p:sp>
        <p:nvSpPr>
          <p:cNvPr id="710" name="Google Shape;710;p40"/>
          <p:cNvSpPr/>
          <p:nvPr/>
        </p:nvSpPr>
        <p:spPr>
          <a:xfrm>
            <a:off x="10176831" y="2888375"/>
            <a:ext cx="1501500" cy="30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a:latin typeface="Calibri"/>
                <a:ea typeface="Calibri"/>
                <a:cs typeface="Calibri"/>
                <a:sym typeface="Calibri"/>
              </a:rPr>
              <a:t>Word Embedding</a:t>
            </a:r>
            <a:endParaRPr>
              <a:latin typeface="Calibri"/>
              <a:ea typeface="Calibri"/>
              <a:cs typeface="Calibri"/>
              <a:sym typeface="Calibri"/>
            </a:endParaRPr>
          </a:p>
        </p:txBody>
      </p:sp>
      <p:cxnSp>
        <p:nvCxnSpPr>
          <p:cNvPr id="711" name="Google Shape;711;p40"/>
          <p:cNvCxnSpPr>
            <a:stCxn id="700" idx="0"/>
            <a:endCxn id="703" idx="0"/>
          </p:cNvCxnSpPr>
          <p:nvPr/>
        </p:nvCxnSpPr>
        <p:spPr>
          <a:xfrm flipH="1" rot="-5400000">
            <a:off x="6081118" y="-1299875"/>
            <a:ext cx="600" cy="6568500"/>
          </a:xfrm>
          <a:prstGeom prst="curvedConnector3">
            <a:avLst>
              <a:gd fmla="val -85370833" name="adj1"/>
            </a:avLst>
          </a:prstGeom>
          <a:noFill/>
          <a:ln cap="flat" cmpd="sng" w="38100">
            <a:solidFill>
              <a:schemeClr val="dk2"/>
            </a:solidFill>
            <a:prstDash val="solid"/>
            <a:round/>
            <a:headEnd len="med" w="med" type="none"/>
            <a:tailEnd len="med" w="med" type="triangle"/>
          </a:ln>
        </p:spPr>
      </p:cxnSp>
      <p:sp>
        <p:nvSpPr>
          <p:cNvPr id="712" name="Google Shape;712;p40"/>
          <p:cNvSpPr txBox="1"/>
          <p:nvPr/>
        </p:nvSpPr>
        <p:spPr>
          <a:xfrm>
            <a:off x="5879750" y="1553375"/>
            <a:ext cx="560400" cy="48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IE" sz="3000">
                <a:latin typeface="Calibri"/>
                <a:ea typeface="Calibri"/>
                <a:cs typeface="Calibri"/>
                <a:sym typeface="Calibri"/>
              </a:rPr>
              <a:t>?</a:t>
            </a:r>
            <a:endParaRPr sz="3000">
              <a:latin typeface="Calibri"/>
              <a:ea typeface="Calibri"/>
              <a:cs typeface="Calibri"/>
              <a:sym typeface="Calibri"/>
            </a:endParaRPr>
          </a:p>
        </p:txBody>
      </p:sp>
      <p:sp>
        <p:nvSpPr>
          <p:cNvPr id="713" name="Google Shape;713;p40"/>
          <p:cNvSpPr/>
          <p:nvPr/>
        </p:nvSpPr>
        <p:spPr>
          <a:xfrm>
            <a:off x="1100175" y="2574375"/>
            <a:ext cx="285300" cy="2076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0"/>
          <p:cNvSpPr/>
          <p:nvPr/>
        </p:nvSpPr>
        <p:spPr>
          <a:xfrm>
            <a:off x="2651225" y="2574375"/>
            <a:ext cx="285300" cy="2076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0"/>
          <p:cNvSpPr/>
          <p:nvPr/>
        </p:nvSpPr>
        <p:spPr>
          <a:xfrm>
            <a:off x="4202275" y="2574375"/>
            <a:ext cx="285300" cy="2076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0"/>
          <p:cNvSpPr/>
          <p:nvPr/>
        </p:nvSpPr>
        <p:spPr>
          <a:xfrm>
            <a:off x="7668775" y="2574375"/>
            <a:ext cx="285300" cy="2076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0"/>
          <p:cNvSpPr/>
          <p:nvPr/>
        </p:nvSpPr>
        <p:spPr>
          <a:xfrm>
            <a:off x="9223125" y="2574375"/>
            <a:ext cx="285300" cy="2076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0"/>
          <p:cNvSpPr/>
          <p:nvPr/>
        </p:nvSpPr>
        <p:spPr>
          <a:xfrm>
            <a:off x="10777475" y="2574375"/>
            <a:ext cx="285300" cy="2076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0"/>
          <p:cNvSpPr/>
          <p:nvPr/>
        </p:nvSpPr>
        <p:spPr>
          <a:xfrm>
            <a:off x="3061200" y="3371675"/>
            <a:ext cx="6069600" cy="719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Part of speech tagger</a:t>
            </a:r>
            <a:endParaRPr sz="1800">
              <a:latin typeface="Calibri"/>
              <a:ea typeface="Calibri"/>
              <a:cs typeface="Calibri"/>
              <a:sym typeface="Calibri"/>
            </a:endParaRPr>
          </a:p>
        </p:txBody>
      </p:sp>
      <p:sp>
        <p:nvSpPr>
          <p:cNvPr id="720" name="Google Shape;720;p40"/>
          <p:cNvSpPr/>
          <p:nvPr/>
        </p:nvSpPr>
        <p:spPr>
          <a:xfrm>
            <a:off x="773575" y="4439475"/>
            <a:ext cx="967500" cy="483900"/>
          </a:xfrm>
          <a:prstGeom prst="roundRect">
            <a:avLst>
              <a:gd fmla="val 16667" name="adj"/>
            </a:avLst>
          </a:prstGeom>
          <a:solidFill>
            <a:srgbClr val="D8D8D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DET</a:t>
            </a:r>
            <a:endParaRPr sz="1800">
              <a:latin typeface="Calibri"/>
              <a:ea typeface="Calibri"/>
              <a:cs typeface="Calibri"/>
              <a:sym typeface="Calibri"/>
            </a:endParaRPr>
          </a:p>
        </p:txBody>
      </p:sp>
      <p:sp>
        <p:nvSpPr>
          <p:cNvPr id="721" name="Google Shape;721;p40"/>
          <p:cNvSpPr/>
          <p:nvPr/>
        </p:nvSpPr>
        <p:spPr>
          <a:xfrm>
            <a:off x="2327930" y="4439475"/>
            <a:ext cx="967500" cy="483900"/>
          </a:xfrm>
          <a:prstGeom prst="roundRect">
            <a:avLst>
              <a:gd fmla="val 16667" name="adj"/>
            </a:avLst>
          </a:prstGeom>
          <a:solidFill>
            <a:schemeClr val="accent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JJ</a:t>
            </a:r>
            <a:endParaRPr sz="1800">
              <a:latin typeface="Calibri"/>
              <a:ea typeface="Calibri"/>
              <a:cs typeface="Calibri"/>
              <a:sym typeface="Calibri"/>
            </a:endParaRPr>
          </a:p>
        </p:txBody>
      </p:sp>
      <p:sp>
        <p:nvSpPr>
          <p:cNvPr id="722" name="Google Shape;722;p40"/>
          <p:cNvSpPr/>
          <p:nvPr/>
        </p:nvSpPr>
        <p:spPr>
          <a:xfrm>
            <a:off x="3882285" y="4439475"/>
            <a:ext cx="967500" cy="483900"/>
          </a:xfrm>
          <a:prstGeom prst="roundRect">
            <a:avLst>
              <a:gd fmla="val 16667" name="adj"/>
            </a:avLst>
          </a:prstGeom>
          <a:solidFill>
            <a:srgbClr val="D8D8D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NN</a:t>
            </a:r>
            <a:endParaRPr sz="1800">
              <a:latin typeface="Calibri"/>
              <a:ea typeface="Calibri"/>
              <a:cs typeface="Calibri"/>
              <a:sym typeface="Calibri"/>
            </a:endParaRPr>
          </a:p>
        </p:txBody>
      </p:sp>
      <p:sp>
        <p:nvSpPr>
          <p:cNvPr id="723" name="Google Shape;723;p40"/>
          <p:cNvSpPr/>
          <p:nvPr/>
        </p:nvSpPr>
        <p:spPr>
          <a:xfrm>
            <a:off x="7342190" y="4439475"/>
            <a:ext cx="967500" cy="483900"/>
          </a:xfrm>
          <a:prstGeom prst="roundRect">
            <a:avLst>
              <a:gd fmla="val 16667" name="adj"/>
            </a:avLst>
          </a:prstGeom>
          <a:solidFill>
            <a:srgbClr val="D8D8D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VBP</a:t>
            </a:r>
            <a:endParaRPr sz="1800">
              <a:latin typeface="Calibri"/>
              <a:ea typeface="Calibri"/>
              <a:cs typeface="Calibri"/>
              <a:sym typeface="Calibri"/>
            </a:endParaRPr>
          </a:p>
        </p:txBody>
      </p:sp>
      <p:sp>
        <p:nvSpPr>
          <p:cNvPr id="724" name="Google Shape;724;p40"/>
          <p:cNvSpPr/>
          <p:nvPr/>
        </p:nvSpPr>
        <p:spPr>
          <a:xfrm>
            <a:off x="8896545" y="4439475"/>
            <a:ext cx="967500" cy="483900"/>
          </a:xfrm>
          <a:prstGeom prst="roundRect">
            <a:avLst>
              <a:gd fmla="val 16667" name="adj"/>
            </a:avLst>
          </a:prstGeom>
          <a:solidFill>
            <a:schemeClr val="accent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DET</a:t>
            </a:r>
            <a:endParaRPr sz="1800">
              <a:latin typeface="Calibri"/>
              <a:ea typeface="Calibri"/>
              <a:cs typeface="Calibri"/>
              <a:sym typeface="Calibri"/>
            </a:endParaRPr>
          </a:p>
        </p:txBody>
      </p:sp>
      <p:sp>
        <p:nvSpPr>
          <p:cNvPr id="725" name="Google Shape;725;p40"/>
          <p:cNvSpPr/>
          <p:nvPr/>
        </p:nvSpPr>
        <p:spPr>
          <a:xfrm>
            <a:off x="10450900" y="4439475"/>
            <a:ext cx="967500" cy="483900"/>
          </a:xfrm>
          <a:prstGeom prst="roundRect">
            <a:avLst>
              <a:gd fmla="val 16667" name="adj"/>
            </a:avLst>
          </a:prstGeom>
          <a:solidFill>
            <a:srgbClr val="D8D8D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NN</a:t>
            </a:r>
            <a:endParaRPr sz="1800">
              <a:latin typeface="Calibri"/>
              <a:ea typeface="Calibri"/>
              <a:cs typeface="Calibri"/>
              <a:sym typeface="Calibri"/>
            </a:endParaRPr>
          </a:p>
        </p:txBody>
      </p:sp>
      <p:sp>
        <p:nvSpPr>
          <p:cNvPr id="726" name="Google Shape;726;p40"/>
          <p:cNvSpPr/>
          <p:nvPr/>
        </p:nvSpPr>
        <p:spPr>
          <a:xfrm>
            <a:off x="466250" y="5415075"/>
            <a:ext cx="1501500" cy="30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a:latin typeface="Calibri"/>
                <a:ea typeface="Calibri"/>
                <a:cs typeface="Calibri"/>
                <a:sym typeface="Calibri"/>
              </a:rPr>
              <a:t>POS Embedding</a:t>
            </a:r>
            <a:endParaRPr>
              <a:latin typeface="Calibri"/>
              <a:ea typeface="Calibri"/>
              <a:cs typeface="Calibri"/>
              <a:sym typeface="Calibri"/>
            </a:endParaRPr>
          </a:p>
        </p:txBody>
      </p:sp>
      <p:sp>
        <p:nvSpPr>
          <p:cNvPr id="727" name="Google Shape;727;p40"/>
          <p:cNvSpPr/>
          <p:nvPr/>
        </p:nvSpPr>
        <p:spPr>
          <a:xfrm>
            <a:off x="2061391" y="5415075"/>
            <a:ext cx="1501500" cy="30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a:solidFill>
                  <a:schemeClr val="dk1"/>
                </a:solidFill>
                <a:latin typeface="Calibri"/>
                <a:ea typeface="Calibri"/>
                <a:cs typeface="Calibri"/>
                <a:sym typeface="Calibri"/>
              </a:rPr>
              <a:t>POS Embedding</a:t>
            </a:r>
            <a:endParaRPr>
              <a:latin typeface="Calibri"/>
              <a:ea typeface="Calibri"/>
              <a:cs typeface="Calibri"/>
              <a:sym typeface="Calibri"/>
            </a:endParaRPr>
          </a:p>
        </p:txBody>
      </p:sp>
      <p:sp>
        <p:nvSpPr>
          <p:cNvPr id="728" name="Google Shape;728;p40"/>
          <p:cNvSpPr/>
          <p:nvPr/>
        </p:nvSpPr>
        <p:spPr>
          <a:xfrm>
            <a:off x="3656533" y="5415075"/>
            <a:ext cx="1501500" cy="30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IE">
                <a:solidFill>
                  <a:schemeClr val="dk1"/>
                </a:solidFill>
                <a:latin typeface="Calibri"/>
                <a:ea typeface="Calibri"/>
                <a:cs typeface="Calibri"/>
                <a:sym typeface="Calibri"/>
              </a:rPr>
              <a:t>POS Embedding</a:t>
            </a:r>
            <a:endParaRPr>
              <a:latin typeface="Calibri"/>
              <a:ea typeface="Calibri"/>
              <a:cs typeface="Calibri"/>
              <a:sym typeface="Calibri"/>
            </a:endParaRPr>
          </a:p>
        </p:txBody>
      </p:sp>
      <p:sp>
        <p:nvSpPr>
          <p:cNvPr id="729" name="Google Shape;729;p40"/>
          <p:cNvSpPr/>
          <p:nvPr/>
        </p:nvSpPr>
        <p:spPr>
          <a:xfrm>
            <a:off x="7004824" y="5415075"/>
            <a:ext cx="1501500" cy="30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IE">
                <a:solidFill>
                  <a:schemeClr val="dk1"/>
                </a:solidFill>
                <a:latin typeface="Calibri"/>
                <a:ea typeface="Calibri"/>
                <a:cs typeface="Calibri"/>
                <a:sym typeface="Calibri"/>
              </a:rPr>
              <a:t>POS Embedding</a:t>
            </a:r>
            <a:endParaRPr>
              <a:latin typeface="Calibri"/>
              <a:ea typeface="Calibri"/>
              <a:cs typeface="Calibri"/>
              <a:sym typeface="Calibri"/>
            </a:endParaRPr>
          </a:p>
        </p:txBody>
      </p:sp>
      <p:sp>
        <p:nvSpPr>
          <p:cNvPr id="730" name="Google Shape;730;p40"/>
          <p:cNvSpPr/>
          <p:nvPr/>
        </p:nvSpPr>
        <p:spPr>
          <a:xfrm>
            <a:off x="8599965" y="5415075"/>
            <a:ext cx="1501500" cy="30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IE">
                <a:solidFill>
                  <a:schemeClr val="dk1"/>
                </a:solidFill>
                <a:latin typeface="Calibri"/>
                <a:ea typeface="Calibri"/>
                <a:cs typeface="Calibri"/>
                <a:sym typeface="Calibri"/>
              </a:rPr>
              <a:t>POS Embedding</a:t>
            </a:r>
            <a:endParaRPr>
              <a:latin typeface="Calibri"/>
              <a:ea typeface="Calibri"/>
              <a:cs typeface="Calibri"/>
              <a:sym typeface="Calibri"/>
            </a:endParaRPr>
          </a:p>
        </p:txBody>
      </p:sp>
      <p:sp>
        <p:nvSpPr>
          <p:cNvPr id="731" name="Google Shape;731;p40"/>
          <p:cNvSpPr/>
          <p:nvPr/>
        </p:nvSpPr>
        <p:spPr>
          <a:xfrm>
            <a:off x="10195106" y="5415075"/>
            <a:ext cx="1501500" cy="30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IE">
                <a:solidFill>
                  <a:schemeClr val="dk1"/>
                </a:solidFill>
                <a:latin typeface="Calibri"/>
                <a:ea typeface="Calibri"/>
                <a:cs typeface="Calibri"/>
                <a:sym typeface="Calibri"/>
              </a:rPr>
              <a:t>POS Embedding</a:t>
            </a:r>
            <a:endParaRPr>
              <a:latin typeface="Calibri"/>
              <a:ea typeface="Calibri"/>
              <a:cs typeface="Calibri"/>
              <a:sym typeface="Calibri"/>
            </a:endParaRPr>
          </a:p>
        </p:txBody>
      </p:sp>
      <p:sp>
        <p:nvSpPr>
          <p:cNvPr id="732" name="Google Shape;732;p40"/>
          <p:cNvSpPr/>
          <p:nvPr/>
        </p:nvSpPr>
        <p:spPr>
          <a:xfrm>
            <a:off x="1118450" y="5101075"/>
            <a:ext cx="285300" cy="2076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0"/>
          <p:cNvSpPr/>
          <p:nvPr/>
        </p:nvSpPr>
        <p:spPr>
          <a:xfrm>
            <a:off x="2669500" y="5101075"/>
            <a:ext cx="285300" cy="2076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0"/>
          <p:cNvSpPr/>
          <p:nvPr/>
        </p:nvSpPr>
        <p:spPr>
          <a:xfrm>
            <a:off x="4220550" y="5101075"/>
            <a:ext cx="285300" cy="2076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0"/>
          <p:cNvSpPr/>
          <p:nvPr/>
        </p:nvSpPr>
        <p:spPr>
          <a:xfrm>
            <a:off x="7687050" y="5101075"/>
            <a:ext cx="285300" cy="2076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0"/>
          <p:cNvSpPr/>
          <p:nvPr/>
        </p:nvSpPr>
        <p:spPr>
          <a:xfrm>
            <a:off x="9241400" y="5101075"/>
            <a:ext cx="285300" cy="2076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0"/>
          <p:cNvSpPr/>
          <p:nvPr/>
        </p:nvSpPr>
        <p:spPr>
          <a:xfrm>
            <a:off x="10795750" y="5101075"/>
            <a:ext cx="285300" cy="2076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41"/>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Deep Learning Approach</a:t>
            </a:r>
            <a:endParaRPr/>
          </a:p>
        </p:txBody>
      </p:sp>
      <p:sp>
        <p:nvSpPr>
          <p:cNvPr id="744" name="Google Shape;744;p41"/>
          <p:cNvSpPr/>
          <p:nvPr/>
        </p:nvSpPr>
        <p:spPr>
          <a:xfrm>
            <a:off x="1792688" y="1984675"/>
            <a:ext cx="967500" cy="483900"/>
          </a:xfrm>
          <a:prstGeom prst="roundRect">
            <a:avLst>
              <a:gd fmla="val 16667" name="adj"/>
            </a:avLst>
          </a:prstGeom>
          <a:solidFill>
            <a:srgbClr val="D8D8D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The</a:t>
            </a:r>
            <a:endParaRPr sz="1800">
              <a:latin typeface="Calibri"/>
              <a:ea typeface="Calibri"/>
              <a:cs typeface="Calibri"/>
              <a:sym typeface="Calibri"/>
            </a:endParaRPr>
          </a:p>
        </p:txBody>
      </p:sp>
      <p:sp>
        <p:nvSpPr>
          <p:cNvPr id="745" name="Google Shape;745;p41"/>
          <p:cNvSpPr/>
          <p:nvPr/>
        </p:nvSpPr>
        <p:spPr>
          <a:xfrm>
            <a:off x="3320507" y="1984675"/>
            <a:ext cx="967500" cy="483900"/>
          </a:xfrm>
          <a:prstGeom prst="roundRect">
            <a:avLst>
              <a:gd fmla="val 16667" name="adj"/>
            </a:avLst>
          </a:prstGeom>
          <a:solidFill>
            <a:schemeClr val="accent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big</a:t>
            </a:r>
            <a:endParaRPr sz="1800">
              <a:latin typeface="Calibri"/>
              <a:ea typeface="Calibri"/>
              <a:cs typeface="Calibri"/>
              <a:sym typeface="Calibri"/>
            </a:endParaRPr>
          </a:p>
        </p:txBody>
      </p:sp>
      <p:sp>
        <p:nvSpPr>
          <p:cNvPr id="746" name="Google Shape;746;p41"/>
          <p:cNvSpPr/>
          <p:nvPr/>
        </p:nvSpPr>
        <p:spPr>
          <a:xfrm>
            <a:off x="4848328" y="1984675"/>
            <a:ext cx="967500" cy="483900"/>
          </a:xfrm>
          <a:prstGeom prst="roundRect">
            <a:avLst>
              <a:gd fmla="val 16667" name="adj"/>
            </a:avLst>
          </a:prstGeom>
          <a:solidFill>
            <a:srgbClr val="D8D8D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dog</a:t>
            </a:r>
            <a:endParaRPr sz="1800">
              <a:latin typeface="Calibri"/>
              <a:ea typeface="Calibri"/>
              <a:cs typeface="Calibri"/>
              <a:sym typeface="Calibri"/>
            </a:endParaRPr>
          </a:p>
        </p:txBody>
      </p:sp>
      <p:sp>
        <p:nvSpPr>
          <p:cNvPr id="747" name="Google Shape;747;p41"/>
          <p:cNvSpPr/>
          <p:nvPr/>
        </p:nvSpPr>
        <p:spPr>
          <a:xfrm>
            <a:off x="6376148" y="1984675"/>
            <a:ext cx="967500" cy="483900"/>
          </a:xfrm>
          <a:prstGeom prst="roundRect">
            <a:avLst>
              <a:gd fmla="val 16667" name="adj"/>
            </a:avLst>
          </a:prstGeom>
          <a:solidFill>
            <a:srgbClr val="D8D8D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chased</a:t>
            </a:r>
            <a:endParaRPr sz="1800">
              <a:latin typeface="Calibri"/>
              <a:ea typeface="Calibri"/>
              <a:cs typeface="Calibri"/>
              <a:sym typeface="Calibri"/>
            </a:endParaRPr>
          </a:p>
        </p:txBody>
      </p:sp>
      <p:sp>
        <p:nvSpPr>
          <p:cNvPr id="748" name="Google Shape;748;p41"/>
          <p:cNvSpPr/>
          <p:nvPr/>
        </p:nvSpPr>
        <p:spPr>
          <a:xfrm>
            <a:off x="7903968" y="1984675"/>
            <a:ext cx="967500" cy="483900"/>
          </a:xfrm>
          <a:prstGeom prst="roundRect">
            <a:avLst>
              <a:gd fmla="val 16667" name="adj"/>
            </a:avLst>
          </a:prstGeom>
          <a:solidFill>
            <a:schemeClr val="accent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the</a:t>
            </a:r>
            <a:endParaRPr sz="1800">
              <a:latin typeface="Calibri"/>
              <a:ea typeface="Calibri"/>
              <a:cs typeface="Calibri"/>
              <a:sym typeface="Calibri"/>
            </a:endParaRPr>
          </a:p>
        </p:txBody>
      </p:sp>
      <p:sp>
        <p:nvSpPr>
          <p:cNvPr id="749" name="Google Shape;749;p41"/>
          <p:cNvSpPr/>
          <p:nvPr/>
        </p:nvSpPr>
        <p:spPr>
          <a:xfrm>
            <a:off x="9431788" y="1984675"/>
            <a:ext cx="967500" cy="483900"/>
          </a:xfrm>
          <a:prstGeom prst="roundRect">
            <a:avLst>
              <a:gd fmla="val 16667" name="adj"/>
            </a:avLst>
          </a:prstGeom>
          <a:solidFill>
            <a:srgbClr val="D8D8D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cat</a:t>
            </a:r>
            <a:endParaRPr sz="1800">
              <a:latin typeface="Calibri"/>
              <a:ea typeface="Calibri"/>
              <a:cs typeface="Calibri"/>
              <a:sym typeface="Calibri"/>
            </a:endParaRPr>
          </a:p>
        </p:txBody>
      </p:sp>
      <p:cxnSp>
        <p:nvCxnSpPr>
          <p:cNvPr id="750" name="Google Shape;750;p41"/>
          <p:cNvCxnSpPr>
            <a:stCxn id="745" idx="0"/>
            <a:endCxn id="748" idx="0"/>
          </p:cNvCxnSpPr>
          <p:nvPr/>
        </p:nvCxnSpPr>
        <p:spPr>
          <a:xfrm flipH="1" rot="-5400000">
            <a:off x="6095658" y="-306725"/>
            <a:ext cx="600" cy="4583400"/>
          </a:xfrm>
          <a:prstGeom prst="curvedConnector3">
            <a:avLst>
              <a:gd fmla="val -39687500" name="adj1"/>
            </a:avLst>
          </a:prstGeom>
          <a:noFill/>
          <a:ln cap="flat" cmpd="sng" w="38100">
            <a:solidFill>
              <a:schemeClr val="dk2"/>
            </a:solidFill>
            <a:prstDash val="solid"/>
            <a:round/>
            <a:headEnd len="med" w="med" type="none"/>
            <a:tailEnd len="med" w="med" type="triangle"/>
          </a:ln>
        </p:spPr>
      </p:cxnSp>
      <p:sp>
        <p:nvSpPr>
          <p:cNvPr id="751" name="Google Shape;751;p41"/>
          <p:cNvSpPr txBox="1"/>
          <p:nvPr/>
        </p:nvSpPr>
        <p:spPr>
          <a:xfrm>
            <a:off x="3887950" y="2615100"/>
            <a:ext cx="4416000" cy="81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IE" sz="3600">
                <a:latin typeface="Calibri"/>
                <a:ea typeface="Calibri"/>
                <a:cs typeface="Calibri"/>
                <a:sym typeface="Calibri"/>
              </a:rPr>
              <a:t>Distance = +3</a:t>
            </a:r>
            <a:endParaRPr sz="3600">
              <a:latin typeface="Calibri"/>
              <a:ea typeface="Calibri"/>
              <a:cs typeface="Calibri"/>
              <a:sym typeface="Calibri"/>
            </a:endParaRPr>
          </a:p>
        </p:txBody>
      </p:sp>
      <p:sp>
        <p:nvSpPr>
          <p:cNvPr id="752" name="Google Shape;752;p41"/>
          <p:cNvSpPr/>
          <p:nvPr/>
        </p:nvSpPr>
        <p:spPr>
          <a:xfrm>
            <a:off x="5443650" y="4505900"/>
            <a:ext cx="610500" cy="62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3000">
                <a:latin typeface="Calibri"/>
                <a:ea typeface="Calibri"/>
                <a:cs typeface="Calibri"/>
                <a:sym typeface="Calibri"/>
              </a:rPr>
              <a:t>0</a:t>
            </a:r>
            <a:endParaRPr sz="3000">
              <a:latin typeface="Calibri"/>
              <a:ea typeface="Calibri"/>
              <a:cs typeface="Calibri"/>
              <a:sym typeface="Calibri"/>
            </a:endParaRPr>
          </a:p>
        </p:txBody>
      </p:sp>
      <p:sp>
        <p:nvSpPr>
          <p:cNvPr id="753" name="Google Shape;753;p41"/>
          <p:cNvSpPr/>
          <p:nvPr/>
        </p:nvSpPr>
        <p:spPr>
          <a:xfrm>
            <a:off x="6054150" y="4505900"/>
            <a:ext cx="610500" cy="62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3000">
                <a:latin typeface="Calibri"/>
                <a:ea typeface="Calibri"/>
                <a:cs typeface="Calibri"/>
                <a:sym typeface="Calibri"/>
              </a:rPr>
              <a:t>0</a:t>
            </a:r>
            <a:endParaRPr sz="3000">
              <a:latin typeface="Calibri"/>
              <a:ea typeface="Calibri"/>
              <a:cs typeface="Calibri"/>
              <a:sym typeface="Calibri"/>
            </a:endParaRPr>
          </a:p>
        </p:txBody>
      </p:sp>
      <p:sp>
        <p:nvSpPr>
          <p:cNvPr id="754" name="Google Shape;754;p41"/>
          <p:cNvSpPr/>
          <p:nvPr/>
        </p:nvSpPr>
        <p:spPr>
          <a:xfrm>
            <a:off x="6664650" y="4505900"/>
            <a:ext cx="610500" cy="62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3000">
                <a:latin typeface="Calibri"/>
                <a:ea typeface="Calibri"/>
                <a:cs typeface="Calibri"/>
                <a:sym typeface="Calibri"/>
              </a:rPr>
              <a:t>0</a:t>
            </a:r>
            <a:endParaRPr sz="3000">
              <a:latin typeface="Calibri"/>
              <a:ea typeface="Calibri"/>
              <a:cs typeface="Calibri"/>
              <a:sym typeface="Calibri"/>
            </a:endParaRPr>
          </a:p>
        </p:txBody>
      </p:sp>
      <p:sp>
        <p:nvSpPr>
          <p:cNvPr id="755" name="Google Shape;755;p41"/>
          <p:cNvSpPr/>
          <p:nvPr/>
        </p:nvSpPr>
        <p:spPr>
          <a:xfrm>
            <a:off x="7275150" y="4505900"/>
            <a:ext cx="610500" cy="62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3000">
                <a:latin typeface="Calibri"/>
                <a:ea typeface="Calibri"/>
                <a:cs typeface="Calibri"/>
                <a:sym typeface="Calibri"/>
              </a:rPr>
              <a:t>0</a:t>
            </a:r>
            <a:endParaRPr sz="3000">
              <a:latin typeface="Calibri"/>
              <a:ea typeface="Calibri"/>
              <a:cs typeface="Calibri"/>
              <a:sym typeface="Calibri"/>
            </a:endParaRPr>
          </a:p>
        </p:txBody>
      </p:sp>
      <p:sp>
        <p:nvSpPr>
          <p:cNvPr id="756" name="Google Shape;756;p41"/>
          <p:cNvSpPr/>
          <p:nvPr/>
        </p:nvSpPr>
        <p:spPr>
          <a:xfrm>
            <a:off x="8571450" y="4505900"/>
            <a:ext cx="610500" cy="620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3000">
                <a:latin typeface="Calibri"/>
                <a:ea typeface="Calibri"/>
                <a:cs typeface="Calibri"/>
                <a:sym typeface="Calibri"/>
              </a:rPr>
              <a:t>1</a:t>
            </a:r>
            <a:endParaRPr sz="3000">
              <a:latin typeface="Calibri"/>
              <a:ea typeface="Calibri"/>
              <a:cs typeface="Calibri"/>
              <a:sym typeface="Calibri"/>
            </a:endParaRPr>
          </a:p>
        </p:txBody>
      </p:sp>
      <p:sp>
        <p:nvSpPr>
          <p:cNvPr id="757" name="Google Shape;757;p41"/>
          <p:cNvSpPr/>
          <p:nvPr/>
        </p:nvSpPr>
        <p:spPr>
          <a:xfrm>
            <a:off x="9181950" y="4505900"/>
            <a:ext cx="610500" cy="62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3000">
                <a:latin typeface="Calibri"/>
                <a:ea typeface="Calibri"/>
                <a:cs typeface="Calibri"/>
                <a:sym typeface="Calibri"/>
              </a:rPr>
              <a:t>0</a:t>
            </a:r>
            <a:endParaRPr sz="3000">
              <a:latin typeface="Calibri"/>
              <a:ea typeface="Calibri"/>
              <a:cs typeface="Calibri"/>
              <a:sym typeface="Calibri"/>
            </a:endParaRPr>
          </a:p>
        </p:txBody>
      </p:sp>
      <p:sp>
        <p:nvSpPr>
          <p:cNvPr id="758" name="Google Shape;758;p41"/>
          <p:cNvSpPr txBox="1"/>
          <p:nvPr/>
        </p:nvSpPr>
        <p:spPr>
          <a:xfrm>
            <a:off x="5443650" y="5194113"/>
            <a:ext cx="569700" cy="37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IE" sz="2400">
                <a:latin typeface="Calibri"/>
                <a:ea typeface="Calibri"/>
                <a:cs typeface="Calibri"/>
                <a:sym typeface="Calibri"/>
              </a:rPr>
              <a:t>-3</a:t>
            </a:r>
            <a:endParaRPr sz="2400">
              <a:latin typeface="Calibri"/>
              <a:ea typeface="Calibri"/>
              <a:cs typeface="Calibri"/>
              <a:sym typeface="Calibri"/>
            </a:endParaRPr>
          </a:p>
        </p:txBody>
      </p:sp>
      <p:sp>
        <p:nvSpPr>
          <p:cNvPr id="759" name="Google Shape;759;p41"/>
          <p:cNvSpPr txBox="1"/>
          <p:nvPr/>
        </p:nvSpPr>
        <p:spPr>
          <a:xfrm>
            <a:off x="6054150" y="5194113"/>
            <a:ext cx="569700" cy="37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IE" sz="2400">
                <a:latin typeface="Calibri"/>
                <a:ea typeface="Calibri"/>
                <a:cs typeface="Calibri"/>
                <a:sym typeface="Calibri"/>
              </a:rPr>
              <a:t>-2</a:t>
            </a:r>
            <a:endParaRPr sz="2400">
              <a:latin typeface="Calibri"/>
              <a:ea typeface="Calibri"/>
              <a:cs typeface="Calibri"/>
              <a:sym typeface="Calibri"/>
            </a:endParaRPr>
          </a:p>
        </p:txBody>
      </p:sp>
      <p:sp>
        <p:nvSpPr>
          <p:cNvPr id="760" name="Google Shape;760;p41"/>
          <p:cNvSpPr txBox="1"/>
          <p:nvPr/>
        </p:nvSpPr>
        <p:spPr>
          <a:xfrm>
            <a:off x="6664650" y="5194113"/>
            <a:ext cx="569700" cy="37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IE" sz="2400">
                <a:latin typeface="Calibri"/>
                <a:ea typeface="Calibri"/>
                <a:cs typeface="Calibri"/>
                <a:sym typeface="Calibri"/>
              </a:rPr>
              <a:t>-1</a:t>
            </a:r>
            <a:endParaRPr sz="2400">
              <a:latin typeface="Calibri"/>
              <a:ea typeface="Calibri"/>
              <a:cs typeface="Calibri"/>
              <a:sym typeface="Calibri"/>
            </a:endParaRPr>
          </a:p>
        </p:txBody>
      </p:sp>
      <p:sp>
        <p:nvSpPr>
          <p:cNvPr id="761" name="Google Shape;761;p41"/>
          <p:cNvSpPr txBox="1"/>
          <p:nvPr/>
        </p:nvSpPr>
        <p:spPr>
          <a:xfrm>
            <a:off x="7275150" y="5194113"/>
            <a:ext cx="569700" cy="37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IE" sz="2400">
                <a:latin typeface="Calibri"/>
                <a:ea typeface="Calibri"/>
                <a:cs typeface="Calibri"/>
                <a:sym typeface="Calibri"/>
              </a:rPr>
              <a:t>+1</a:t>
            </a:r>
            <a:endParaRPr sz="2400">
              <a:latin typeface="Calibri"/>
              <a:ea typeface="Calibri"/>
              <a:cs typeface="Calibri"/>
              <a:sym typeface="Calibri"/>
            </a:endParaRPr>
          </a:p>
        </p:txBody>
      </p:sp>
      <p:sp>
        <p:nvSpPr>
          <p:cNvPr id="762" name="Google Shape;762;p41"/>
          <p:cNvSpPr txBox="1"/>
          <p:nvPr/>
        </p:nvSpPr>
        <p:spPr>
          <a:xfrm>
            <a:off x="7885650" y="5194113"/>
            <a:ext cx="569700" cy="37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IE" sz="2400">
                <a:latin typeface="Calibri"/>
                <a:ea typeface="Calibri"/>
                <a:cs typeface="Calibri"/>
                <a:sym typeface="Calibri"/>
              </a:rPr>
              <a:t>+2</a:t>
            </a:r>
            <a:endParaRPr sz="2400">
              <a:latin typeface="Calibri"/>
              <a:ea typeface="Calibri"/>
              <a:cs typeface="Calibri"/>
              <a:sym typeface="Calibri"/>
            </a:endParaRPr>
          </a:p>
        </p:txBody>
      </p:sp>
      <p:sp>
        <p:nvSpPr>
          <p:cNvPr id="763" name="Google Shape;763;p41"/>
          <p:cNvSpPr txBox="1"/>
          <p:nvPr/>
        </p:nvSpPr>
        <p:spPr>
          <a:xfrm>
            <a:off x="8496150" y="5194113"/>
            <a:ext cx="569700" cy="37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IE" sz="2400">
                <a:latin typeface="Calibri"/>
                <a:ea typeface="Calibri"/>
                <a:cs typeface="Calibri"/>
                <a:sym typeface="Calibri"/>
              </a:rPr>
              <a:t>+3</a:t>
            </a:r>
            <a:endParaRPr sz="2400">
              <a:latin typeface="Calibri"/>
              <a:ea typeface="Calibri"/>
              <a:cs typeface="Calibri"/>
              <a:sym typeface="Calibri"/>
            </a:endParaRPr>
          </a:p>
        </p:txBody>
      </p:sp>
      <p:sp>
        <p:nvSpPr>
          <p:cNvPr id="764" name="Google Shape;764;p41"/>
          <p:cNvSpPr txBox="1"/>
          <p:nvPr/>
        </p:nvSpPr>
        <p:spPr>
          <a:xfrm>
            <a:off x="2279200" y="3683375"/>
            <a:ext cx="2465700" cy="14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E" sz="3600">
                <a:latin typeface="Calibri"/>
                <a:ea typeface="Calibri"/>
                <a:cs typeface="Calibri"/>
                <a:sym typeface="Calibri"/>
              </a:rPr>
              <a:t>Encode as a ‘one-hot’ vector</a:t>
            </a:r>
            <a:endParaRPr sz="3600">
              <a:latin typeface="Calibri"/>
              <a:ea typeface="Calibri"/>
              <a:cs typeface="Calibri"/>
              <a:sym typeface="Calibri"/>
            </a:endParaRPr>
          </a:p>
        </p:txBody>
      </p:sp>
      <p:sp>
        <p:nvSpPr>
          <p:cNvPr id="765" name="Google Shape;765;p41"/>
          <p:cNvSpPr/>
          <p:nvPr/>
        </p:nvSpPr>
        <p:spPr>
          <a:xfrm>
            <a:off x="7923300" y="4505900"/>
            <a:ext cx="610500" cy="62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3000">
                <a:latin typeface="Calibri"/>
                <a:ea typeface="Calibri"/>
                <a:cs typeface="Calibri"/>
                <a:sym typeface="Calibri"/>
              </a:rPr>
              <a:t>0</a:t>
            </a:r>
            <a:endParaRPr sz="3000">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42"/>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Embedding the vector</a:t>
            </a:r>
            <a:endParaRPr/>
          </a:p>
        </p:txBody>
      </p:sp>
      <p:sp>
        <p:nvSpPr>
          <p:cNvPr id="772" name="Google Shape;772;p42"/>
          <p:cNvSpPr/>
          <p:nvPr/>
        </p:nvSpPr>
        <p:spPr>
          <a:xfrm>
            <a:off x="759063" y="1984075"/>
            <a:ext cx="967500" cy="483900"/>
          </a:xfrm>
          <a:prstGeom prst="roundRect">
            <a:avLst>
              <a:gd fmla="val 16667" name="adj"/>
            </a:avLst>
          </a:prstGeom>
          <a:solidFill>
            <a:srgbClr val="D8D8D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600">
                <a:latin typeface="Calibri"/>
                <a:ea typeface="Calibri"/>
                <a:cs typeface="Calibri"/>
                <a:sym typeface="Calibri"/>
              </a:rPr>
              <a:t>The/DET</a:t>
            </a:r>
            <a:endParaRPr sz="1600">
              <a:latin typeface="Calibri"/>
              <a:ea typeface="Calibri"/>
              <a:cs typeface="Calibri"/>
              <a:sym typeface="Calibri"/>
            </a:endParaRPr>
          </a:p>
        </p:txBody>
      </p:sp>
      <p:sp>
        <p:nvSpPr>
          <p:cNvPr id="773" name="Google Shape;773;p42"/>
          <p:cNvSpPr/>
          <p:nvPr/>
        </p:nvSpPr>
        <p:spPr>
          <a:xfrm>
            <a:off x="2313417" y="1984075"/>
            <a:ext cx="967500" cy="483900"/>
          </a:xfrm>
          <a:prstGeom prst="roundRect">
            <a:avLst>
              <a:gd fmla="val 16667" name="adj"/>
            </a:avLst>
          </a:prstGeom>
          <a:solidFill>
            <a:schemeClr val="accent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600">
                <a:latin typeface="Calibri"/>
                <a:ea typeface="Calibri"/>
                <a:cs typeface="Calibri"/>
                <a:sym typeface="Calibri"/>
              </a:rPr>
              <a:t>big/JJ</a:t>
            </a:r>
            <a:endParaRPr sz="1600">
              <a:latin typeface="Calibri"/>
              <a:ea typeface="Calibri"/>
              <a:cs typeface="Calibri"/>
              <a:sym typeface="Calibri"/>
            </a:endParaRPr>
          </a:p>
        </p:txBody>
      </p:sp>
      <p:sp>
        <p:nvSpPr>
          <p:cNvPr id="774" name="Google Shape;774;p42"/>
          <p:cNvSpPr/>
          <p:nvPr/>
        </p:nvSpPr>
        <p:spPr>
          <a:xfrm>
            <a:off x="3867773" y="1984075"/>
            <a:ext cx="967500" cy="483900"/>
          </a:xfrm>
          <a:prstGeom prst="roundRect">
            <a:avLst>
              <a:gd fmla="val 16667" name="adj"/>
            </a:avLst>
          </a:prstGeom>
          <a:solidFill>
            <a:srgbClr val="D8D8D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600">
                <a:latin typeface="Calibri"/>
                <a:ea typeface="Calibri"/>
                <a:cs typeface="Calibri"/>
                <a:sym typeface="Calibri"/>
              </a:rPr>
              <a:t>dog/NN</a:t>
            </a:r>
            <a:endParaRPr sz="1600">
              <a:latin typeface="Calibri"/>
              <a:ea typeface="Calibri"/>
              <a:cs typeface="Calibri"/>
              <a:sym typeface="Calibri"/>
            </a:endParaRPr>
          </a:p>
        </p:txBody>
      </p:sp>
      <p:sp>
        <p:nvSpPr>
          <p:cNvPr id="775" name="Google Shape;775;p42"/>
          <p:cNvSpPr/>
          <p:nvPr/>
        </p:nvSpPr>
        <p:spPr>
          <a:xfrm>
            <a:off x="7327677" y="1984075"/>
            <a:ext cx="967500" cy="483900"/>
          </a:xfrm>
          <a:prstGeom prst="roundRect">
            <a:avLst>
              <a:gd fmla="val 16667" name="adj"/>
            </a:avLst>
          </a:prstGeom>
          <a:solidFill>
            <a:srgbClr val="D8D8D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600">
                <a:latin typeface="Calibri"/>
                <a:ea typeface="Calibri"/>
                <a:cs typeface="Calibri"/>
                <a:sym typeface="Calibri"/>
              </a:rPr>
              <a:t>chased/VBP</a:t>
            </a:r>
            <a:endParaRPr sz="1600">
              <a:latin typeface="Calibri"/>
              <a:ea typeface="Calibri"/>
              <a:cs typeface="Calibri"/>
              <a:sym typeface="Calibri"/>
            </a:endParaRPr>
          </a:p>
        </p:txBody>
      </p:sp>
      <p:sp>
        <p:nvSpPr>
          <p:cNvPr id="776" name="Google Shape;776;p42"/>
          <p:cNvSpPr/>
          <p:nvPr/>
        </p:nvSpPr>
        <p:spPr>
          <a:xfrm>
            <a:off x="8882033" y="1984075"/>
            <a:ext cx="967500" cy="483900"/>
          </a:xfrm>
          <a:prstGeom prst="roundRect">
            <a:avLst>
              <a:gd fmla="val 16667" name="adj"/>
            </a:avLst>
          </a:prstGeom>
          <a:solidFill>
            <a:schemeClr val="accent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600">
                <a:latin typeface="Calibri"/>
                <a:ea typeface="Calibri"/>
                <a:cs typeface="Calibri"/>
                <a:sym typeface="Calibri"/>
              </a:rPr>
              <a:t>the/DET</a:t>
            </a:r>
            <a:endParaRPr sz="1600">
              <a:latin typeface="Calibri"/>
              <a:ea typeface="Calibri"/>
              <a:cs typeface="Calibri"/>
              <a:sym typeface="Calibri"/>
            </a:endParaRPr>
          </a:p>
        </p:txBody>
      </p:sp>
      <p:sp>
        <p:nvSpPr>
          <p:cNvPr id="777" name="Google Shape;777;p42"/>
          <p:cNvSpPr/>
          <p:nvPr/>
        </p:nvSpPr>
        <p:spPr>
          <a:xfrm>
            <a:off x="10436388" y="1984075"/>
            <a:ext cx="967500" cy="483900"/>
          </a:xfrm>
          <a:prstGeom prst="roundRect">
            <a:avLst>
              <a:gd fmla="val 16667" name="adj"/>
            </a:avLst>
          </a:prstGeom>
          <a:solidFill>
            <a:srgbClr val="D8D8D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600">
                <a:latin typeface="Calibri"/>
                <a:ea typeface="Calibri"/>
                <a:cs typeface="Calibri"/>
                <a:sym typeface="Calibri"/>
              </a:rPr>
              <a:t>cat/NN</a:t>
            </a:r>
            <a:endParaRPr sz="1600">
              <a:latin typeface="Calibri"/>
              <a:ea typeface="Calibri"/>
              <a:cs typeface="Calibri"/>
              <a:sym typeface="Calibri"/>
            </a:endParaRPr>
          </a:p>
        </p:txBody>
      </p:sp>
      <p:cxnSp>
        <p:nvCxnSpPr>
          <p:cNvPr id="778" name="Google Shape;778;p42"/>
          <p:cNvCxnSpPr>
            <a:stCxn id="773" idx="0"/>
            <a:endCxn id="776" idx="0"/>
          </p:cNvCxnSpPr>
          <p:nvPr/>
        </p:nvCxnSpPr>
        <p:spPr>
          <a:xfrm flipH="1" rot="-5400000">
            <a:off x="6081118" y="-1299875"/>
            <a:ext cx="600" cy="6568500"/>
          </a:xfrm>
          <a:prstGeom prst="curvedConnector3">
            <a:avLst>
              <a:gd fmla="val -39687500" name="adj1"/>
            </a:avLst>
          </a:prstGeom>
          <a:noFill/>
          <a:ln cap="flat" cmpd="sng" w="38100">
            <a:solidFill>
              <a:schemeClr val="dk2"/>
            </a:solidFill>
            <a:prstDash val="solid"/>
            <a:round/>
            <a:headEnd len="med" w="med" type="none"/>
            <a:tailEnd len="med" w="med" type="triangle"/>
          </a:ln>
        </p:spPr>
      </p:cxnSp>
      <p:sp>
        <p:nvSpPr>
          <p:cNvPr id="779" name="Google Shape;779;p42"/>
          <p:cNvSpPr txBox="1"/>
          <p:nvPr/>
        </p:nvSpPr>
        <p:spPr>
          <a:xfrm>
            <a:off x="3841150" y="5355175"/>
            <a:ext cx="5369100" cy="572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1000"/>
              </a:spcBef>
              <a:spcAft>
                <a:spcPts val="0"/>
              </a:spcAft>
              <a:buNone/>
            </a:pPr>
            <a:r>
              <a:rPr lang="en-IE" sz="2800">
                <a:solidFill>
                  <a:srgbClr val="3F3F3F"/>
                </a:solidFill>
                <a:latin typeface="Calibri"/>
                <a:ea typeface="Calibri"/>
                <a:cs typeface="Calibri"/>
                <a:sym typeface="Calibri"/>
              </a:rPr>
              <a:t>ArcScore(big/JJ,the/DET)</a:t>
            </a:r>
            <a:endParaRPr/>
          </a:p>
        </p:txBody>
      </p:sp>
      <p:sp>
        <p:nvSpPr>
          <p:cNvPr id="780" name="Google Shape;780;p42"/>
          <p:cNvSpPr/>
          <p:nvPr/>
        </p:nvSpPr>
        <p:spPr>
          <a:xfrm>
            <a:off x="800250" y="2931175"/>
            <a:ext cx="2800800" cy="353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a:t>Word Embedding (big)</a:t>
            </a:r>
            <a:endParaRPr/>
          </a:p>
        </p:txBody>
      </p:sp>
      <p:sp>
        <p:nvSpPr>
          <p:cNvPr id="781" name="Google Shape;781;p42"/>
          <p:cNvSpPr/>
          <p:nvPr/>
        </p:nvSpPr>
        <p:spPr>
          <a:xfrm>
            <a:off x="3606475" y="2931175"/>
            <a:ext cx="2800800" cy="353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a:t>Word Embedding (the)</a:t>
            </a:r>
            <a:endParaRPr/>
          </a:p>
        </p:txBody>
      </p:sp>
      <p:sp>
        <p:nvSpPr>
          <p:cNvPr id="782" name="Google Shape;782;p42"/>
          <p:cNvSpPr/>
          <p:nvPr/>
        </p:nvSpPr>
        <p:spPr>
          <a:xfrm>
            <a:off x="6411025" y="2931175"/>
            <a:ext cx="1982400" cy="353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a:t>POS Embedding (JJ)</a:t>
            </a:r>
            <a:endParaRPr/>
          </a:p>
        </p:txBody>
      </p:sp>
      <p:sp>
        <p:nvSpPr>
          <p:cNvPr id="783" name="Google Shape;783;p42"/>
          <p:cNvSpPr/>
          <p:nvPr/>
        </p:nvSpPr>
        <p:spPr>
          <a:xfrm>
            <a:off x="8397175" y="2931175"/>
            <a:ext cx="2080500" cy="353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a:t>POS Embedding (DET)</a:t>
            </a:r>
            <a:endParaRPr/>
          </a:p>
        </p:txBody>
      </p:sp>
      <p:sp>
        <p:nvSpPr>
          <p:cNvPr id="784" name="Google Shape;784;p42"/>
          <p:cNvSpPr/>
          <p:nvPr/>
        </p:nvSpPr>
        <p:spPr>
          <a:xfrm>
            <a:off x="10481425" y="2931175"/>
            <a:ext cx="1448100" cy="353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a:t>Distance</a:t>
            </a:r>
            <a:endParaRPr/>
          </a:p>
        </p:txBody>
      </p:sp>
      <p:sp>
        <p:nvSpPr>
          <p:cNvPr id="785" name="Google Shape;785;p42"/>
          <p:cNvSpPr/>
          <p:nvPr/>
        </p:nvSpPr>
        <p:spPr>
          <a:xfrm>
            <a:off x="3513550" y="4066400"/>
            <a:ext cx="6024300" cy="66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200"/>
              <a:t>Prediction Model</a:t>
            </a:r>
            <a:endParaRPr sz="2200"/>
          </a:p>
        </p:txBody>
      </p:sp>
      <p:sp>
        <p:nvSpPr>
          <p:cNvPr id="786" name="Google Shape;786;p42"/>
          <p:cNvSpPr/>
          <p:nvPr/>
        </p:nvSpPr>
        <p:spPr>
          <a:xfrm>
            <a:off x="5801650" y="3489500"/>
            <a:ext cx="1448100" cy="483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2"/>
          <p:cNvSpPr/>
          <p:nvPr/>
        </p:nvSpPr>
        <p:spPr>
          <a:xfrm>
            <a:off x="5801650" y="4827200"/>
            <a:ext cx="1448100" cy="483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16"/>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Text Classification with RNNs</a:t>
            </a:r>
            <a:endParaRPr/>
          </a:p>
        </p:txBody>
      </p:sp>
      <p:sp>
        <p:nvSpPr>
          <p:cNvPr id="251" name="Google Shape;251;p16"/>
          <p:cNvSpPr txBox="1"/>
          <p:nvPr>
            <p:ph idx="1" type="body"/>
          </p:nvPr>
        </p:nvSpPr>
        <p:spPr>
          <a:xfrm>
            <a:off x="838200" y="1825625"/>
            <a:ext cx="3845400" cy="3813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Last week for text classification we discarded all but the last state</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IE"/>
              <a:t>Lots of information is lost!</a:t>
            </a:r>
            <a:endParaRPr/>
          </a:p>
        </p:txBody>
      </p:sp>
      <p:sp>
        <p:nvSpPr>
          <p:cNvPr id="252" name="Google Shape;252;p16"/>
          <p:cNvSpPr/>
          <p:nvPr/>
        </p:nvSpPr>
        <p:spPr>
          <a:xfrm>
            <a:off x="5184700" y="4023175"/>
            <a:ext cx="1093500" cy="630300"/>
          </a:xfrm>
          <a:prstGeom prst="rect">
            <a:avLst/>
          </a:prstGeom>
          <a:solidFill>
            <a:srgbClr val="B0DD46">
              <a:alpha val="80390"/>
            </a:srgbClr>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IE" sz="2400">
                <a:solidFill>
                  <a:srgbClr val="000000"/>
                </a:solidFill>
                <a:latin typeface="Calibri"/>
                <a:ea typeface="Calibri"/>
                <a:cs typeface="Calibri"/>
                <a:sym typeface="Calibri"/>
              </a:rPr>
              <a:t>h</a:t>
            </a:r>
            <a:r>
              <a:rPr b="1" baseline="-25000" lang="en-IE" sz="2400">
                <a:solidFill>
                  <a:srgbClr val="000000"/>
                </a:solidFill>
                <a:latin typeface="Calibri"/>
                <a:ea typeface="Calibri"/>
                <a:cs typeface="Calibri"/>
                <a:sym typeface="Calibri"/>
              </a:rPr>
              <a:t>1</a:t>
            </a:r>
            <a:endParaRPr baseline="-25000">
              <a:solidFill>
                <a:srgbClr val="000000"/>
              </a:solidFill>
            </a:endParaRPr>
          </a:p>
        </p:txBody>
      </p:sp>
      <p:sp>
        <p:nvSpPr>
          <p:cNvPr id="253" name="Google Shape;253;p16"/>
          <p:cNvSpPr/>
          <p:nvPr/>
        </p:nvSpPr>
        <p:spPr>
          <a:xfrm>
            <a:off x="6875525" y="4023175"/>
            <a:ext cx="1093500" cy="630300"/>
          </a:xfrm>
          <a:prstGeom prst="rect">
            <a:avLst/>
          </a:prstGeom>
          <a:solidFill>
            <a:srgbClr val="B0DD46">
              <a:alpha val="80390"/>
            </a:srgbClr>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IE" sz="2400">
                <a:solidFill>
                  <a:srgbClr val="000000"/>
                </a:solidFill>
                <a:latin typeface="Calibri"/>
                <a:ea typeface="Calibri"/>
                <a:cs typeface="Calibri"/>
                <a:sym typeface="Calibri"/>
              </a:rPr>
              <a:t>h</a:t>
            </a:r>
            <a:r>
              <a:rPr b="1" baseline="-25000" lang="en-IE" sz="2400">
                <a:solidFill>
                  <a:srgbClr val="000000"/>
                </a:solidFill>
                <a:latin typeface="Calibri"/>
                <a:ea typeface="Calibri"/>
                <a:cs typeface="Calibri"/>
                <a:sym typeface="Calibri"/>
              </a:rPr>
              <a:t>2</a:t>
            </a:r>
            <a:endParaRPr baseline="-25000">
              <a:solidFill>
                <a:srgbClr val="000000"/>
              </a:solidFill>
            </a:endParaRPr>
          </a:p>
        </p:txBody>
      </p:sp>
      <p:sp>
        <p:nvSpPr>
          <p:cNvPr id="254" name="Google Shape;254;p16"/>
          <p:cNvSpPr/>
          <p:nvPr/>
        </p:nvSpPr>
        <p:spPr>
          <a:xfrm>
            <a:off x="8501475" y="4023175"/>
            <a:ext cx="1093500" cy="630300"/>
          </a:xfrm>
          <a:prstGeom prst="rect">
            <a:avLst/>
          </a:prstGeom>
          <a:solidFill>
            <a:srgbClr val="B0DD46">
              <a:alpha val="80390"/>
            </a:srgbClr>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IE" sz="2400">
                <a:solidFill>
                  <a:srgbClr val="000000"/>
                </a:solidFill>
                <a:latin typeface="Calibri"/>
                <a:ea typeface="Calibri"/>
                <a:cs typeface="Calibri"/>
                <a:sym typeface="Calibri"/>
              </a:rPr>
              <a:t>h</a:t>
            </a:r>
            <a:r>
              <a:rPr b="1" baseline="-25000" lang="en-IE" sz="2400">
                <a:solidFill>
                  <a:srgbClr val="000000"/>
                </a:solidFill>
                <a:latin typeface="Calibri"/>
                <a:ea typeface="Calibri"/>
                <a:cs typeface="Calibri"/>
                <a:sym typeface="Calibri"/>
              </a:rPr>
              <a:t>3</a:t>
            </a:r>
            <a:endParaRPr baseline="-25000"/>
          </a:p>
        </p:txBody>
      </p:sp>
      <p:cxnSp>
        <p:nvCxnSpPr>
          <p:cNvPr id="255" name="Google Shape;255;p16"/>
          <p:cNvCxnSpPr>
            <a:endCxn id="252" idx="1"/>
          </p:cNvCxnSpPr>
          <p:nvPr/>
        </p:nvCxnSpPr>
        <p:spPr>
          <a:xfrm flipH="1" rot="10800000">
            <a:off x="4939600" y="4338325"/>
            <a:ext cx="245100" cy="9300"/>
          </a:xfrm>
          <a:prstGeom prst="straightConnector1">
            <a:avLst/>
          </a:prstGeom>
          <a:noFill/>
          <a:ln cap="flat" cmpd="sng" w="28575">
            <a:solidFill>
              <a:srgbClr val="44546A"/>
            </a:solidFill>
            <a:prstDash val="solid"/>
            <a:round/>
            <a:headEnd len="med" w="med" type="none"/>
            <a:tailEnd len="med" w="med" type="triangle"/>
          </a:ln>
        </p:spPr>
      </p:cxnSp>
      <p:cxnSp>
        <p:nvCxnSpPr>
          <p:cNvPr id="256" name="Google Shape;256;p16"/>
          <p:cNvCxnSpPr>
            <a:stCxn id="252" idx="3"/>
            <a:endCxn id="253" idx="1"/>
          </p:cNvCxnSpPr>
          <p:nvPr/>
        </p:nvCxnSpPr>
        <p:spPr>
          <a:xfrm>
            <a:off x="6278200" y="4338325"/>
            <a:ext cx="597300" cy="0"/>
          </a:xfrm>
          <a:prstGeom prst="straightConnector1">
            <a:avLst/>
          </a:prstGeom>
          <a:noFill/>
          <a:ln cap="flat" cmpd="sng" w="28575">
            <a:solidFill>
              <a:srgbClr val="44546A"/>
            </a:solidFill>
            <a:prstDash val="solid"/>
            <a:round/>
            <a:headEnd len="med" w="med" type="none"/>
            <a:tailEnd len="med" w="med" type="triangle"/>
          </a:ln>
        </p:spPr>
      </p:cxnSp>
      <p:cxnSp>
        <p:nvCxnSpPr>
          <p:cNvPr id="257" name="Google Shape;257;p16"/>
          <p:cNvCxnSpPr>
            <a:stCxn id="253" idx="3"/>
            <a:endCxn id="254" idx="1"/>
          </p:cNvCxnSpPr>
          <p:nvPr/>
        </p:nvCxnSpPr>
        <p:spPr>
          <a:xfrm>
            <a:off x="7969025" y="4338325"/>
            <a:ext cx="532500" cy="0"/>
          </a:xfrm>
          <a:prstGeom prst="straightConnector1">
            <a:avLst/>
          </a:prstGeom>
          <a:noFill/>
          <a:ln cap="flat" cmpd="sng" w="28575">
            <a:solidFill>
              <a:srgbClr val="44546A"/>
            </a:solidFill>
            <a:prstDash val="solid"/>
            <a:round/>
            <a:headEnd len="med" w="med" type="none"/>
            <a:tailEnd len="med" w="med" type="triangle"/>
          </a:ln>
        </p:spPr>
      </p:cxnSp>
      <p:sp>
        <p:nvSpPr>
          <p:cNvPr id="258" name="Google Shape;258;p16"/>
          <p:cNvSpPr/>
          <p:nvPr/>
        </p:nvSpPr>
        <p:spPr>
          <a:xfrm>
            <a:off x="5212450" y="5024075"/>
            <a:ext cx="1038000" cy="5250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x</a:t>
            </a:r>
            <a:r>
              <a:rPr b="1" baseline="-25000" lang="en-IE" sz="2400">
                <a:latin typeface="Calibri"/>
                <a:ea typeface="Calibri"/>
                <a:cs typeface="Calibri"/>
                <a:sym typeface="Calibri"/>
              </a:rPr>
              <a:t>1</a:t>
            </a:r>
            <a:endParaRPr b="1" baseline="-25000" sz="2400">
              <a:latin typeface="Calibri"/>
              <a:ea typeface="Calibri"/>
              <a:cs typeface="Calibri"/>
              <a:sym typeface="Calibri"/>
            </a:endParaRPr>
          </a:p>
        </p:txBody>
      </p:sp>
      <p:sp>
        <p:nvSpPr>
          <p:cNvPr id="259" name="Google Shape;259;p16"/>
          <p:cNvSpPr/>
          <p:nvPr/>
        </p:nvSpPr>
        <p:spPr>
          <a:xfrm>
            <a:off x="6903275" y="5024075"/>
            <a:ext cx="1038000" cy="5250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x</a:t>
            </a:r>
            <a:r>
              <a:rPr b="1" baseline="-25000" lang="en-IE" sz="2400">
                <a:latin typeface="Calibri"/>
                <a:ea typeface="Calibri"/>
                <a:cs typeface="Calibri"/>
                <a:sym typeface="Calibri"/>
              </a:rPr>
              <a:t>2</a:t>
            </a:r>
            <a:endParaRPr b="1" baseline="-25000" sz="2400">
              <a:latin typeface="Calibri"/>
              <a:ea typeface="Calibri"/>
              <a:cs typeface="Calibri"/>
              <a:sym typeface="Calibri"/>
            </a:endParaRPr>
          </a:p>
        </p:txBody>
      </p:sp>
      <p:sp>
        <p:nvSpPr>
          <p:cNvPr id="260" name="Google Shape;260;p16"/>
          <p:cNvSpPr/>
          <p:nvPr/>
        </p:nvSpPr>
        <p:spPr>
          <a:xfrm>
            <a:off x="8529225" y="5024075"/>
            <a:ext cx="1038000" cy="5250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x</a:t>
            </a:r>
            <a:r>
              <a:rPr b="1" baseline="-25000" lang="en-IE" sz="2400">
                <a:latin typeface="Calibri"/>
                <a:ea typeface="Calibri"/>
                <a:cs typeface="Calibri"/>
                <a:sym typeface="Calibri"/>
              </a:rPr>
              <a:t>3</a:t>
            </a:r>
            <a:endParaRPr b="1" baseline="-25000" sz="2400">
              <a:latin typeface="Calibri"/>
              <a:ea typeface="Calibri"/>
              <a:cs typeface="Calibri"/>
              <a:sym typeface="Calibri"/>
            </a:endParaRPr>
          </a:p>
        </p:txBody>
      </p:sp>
      <p:cxnSp>
        <p:nvCxnSpPr>
          <p:cNvPr id="261" name="Google Shape;261;p16"/>
          <p:cNvCxnSpPr>
            <a:stCxn id="258" idx="0"/>
            <a:endCxn id="252" idx="2"/>
          </p:cNvCxnSpPr>
          <p:nvPr/>
        </p:nvCxnSpPr>
        <p:spPr>
          <a:xfrm rot="10800000">
            <a:off x="5731450" y="4653575"/>
            <a:ext cx="0" cy="370500"/>
          </a:xfrm>
          <a:prstGeom prst="straightConnector1">
            <a:avLst/>
          </a:prstGeom>
          <a:noFill/>
          <a:ln cap="flat" cmpd="sng" w="28575">
            <a:solidFill>
              <a:srgbClr val="44546A"/>
            </a:solidFill>
            <a:prstDash val="solid"/>
            <a:round/>
            <a:headEnd len="med" w="med" type="none"/>
            <a:tailEnd len="med" w="med" type="triangle"/>
          </a:ln>
        </p:spPr>
      </p:cxnSp>
      <p:cxnSp>
        <p:nvCxnSpPr>
          <p:cNvPr id="262" name="Google Shape;262;p16"/>
          <p:cNvCxnSpPr>
            <a:stCxn id="259" idx="0"/>
            <a:endCxn id="253" idx="2"/>
          </p:cNvCxnSpPr>
          <p:nvPr/>
        </p:nvCxnSpPr>
        <p:spPr>
          <a:xfrm rot="10800000">
            <a:off x="7422275" y="4653575"/>
            <a:ext cx="0" cy="370500"/>
          </a:xfrm>
          <a:prstGeom prst="straightConnector1">
            <a:avLst/>
          </a:prstGeom>
          <a:noFill/>
          <a:ln cap="flat" cmpd="sng" w="28575">
            <a:solidFill>
              <a:srgbClr val="44546A"/>
            </a:solidFill>
            <a:prstDash val="solid"/>
            <a:round/>
            <a:headEnd len="med" w="med" type="none"/>
            <a:tailEnd len="med" w="med" type="triangle"/>
          </a:ln>
        </p:spPr>
      </p:cxnSp>
      <p:cxnSp>
        <p:nvCxnSpPr>
          <p:cNvPr id="263" name="Google Shape;263;p16"/>
          <p:cNvCxnSpPr>
            <a:stCxn id="260" idx="0"/>
            <a:endCxn id="254" idx="2"/>
          </p:cNvCxnSpPr>
          <p:nvPr/>
        </p:nvCxnSpPr>
        <p:spPr>
          <a:xfrm rot="10800000">
            <a:off x="9048225" y="4653575"/>
            <a:ext cx="0" cy="370500"/>
          </a:xfrm>
          <a:prstGeom prst="straightConnector1">
            <a:avLst/>
          </a:prstGeom>
          <a:noFill/>
          <a:ln cap="flat" cmpd="sng" w="28575">
            <a:solidFill>
              <a:srgbClr val="44546A"/>
            </a:solidFill>
            <a:prstDash val="solid"/>
            <a:round/>
            <a:headEnd len="med" w="med" type="none"/>
            <a:tailEnd len="med" w="med" type="triangle"/>
          </a:ln>
        </p:spPr>
      </p:cxnSp>
      <p:sp>
        <p:nvSpPr>
          <p:cNvPr id="264" name="Google Shape;264;p16"/>
          <p:cNvSpPr/>
          <p:nvPr/>
        </p:nvSpPr>
        <p:spPr>
          <a:xfrm>
            <a:off x="6903275" y="3123375"/>
            <a:ext cx="1038000" cy="525000"/>
          </a:xfrm>
          <a:prstGeom prst="roundRect">
            <a:avLst>
              <a:gd fmla="val 16667" name="adj"/>
            </a:avLst>
          </a:prstGeom>
          <a:solidFill>
            <a:srgbClr val="FFFFFF"/>
          </a:solidFill>
          <a:ln cap="flat" cmpd="sng" w="9525">
            <a:solidFill>
              <a:srgbClr val="44546A"/>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200">
                <a:latin typeface="Calibri"/>
                <a:ea typeface="Calibri"/>
                <a:cs typeface="Calibri"/>
                <a:sym typeface="Calibri"/>
              </a:rPr>
              <a:t>discarded</a:t>
            </a:r>
            <a:endParaRPr baseline="-25000" sz="1200">
              <a:latin typeface="Calibri"/>
              <a:ea typeface="Calibri"/>
              <a:cs typeface="Calibri"/>
              <a:sym typeface="Calibri"/>
            </a:endParaRPr>
          </a:p>
        </p:txBody>
      </p:sp>
      <p:cxnSp>
        <p:nvCxnSpPr>
          <p:cNvPr id="265" name="Google Shape;265;p16"/>
          <p:cNvCxnSpPr>
            <a:stCxn id="252" idx="0"/>
          </p:cNvCxnSpPr>
          <p:nvPr/>
        </p:nvCxnSpPr>
        <p:spPr>
          <a:xfrm rot="10800000">
            <a:off x="5731450" y="3648475"/>
            <a:ext cx="0" cy="374700"/>
          </a:xfrm>
          <a:prstGeom prst="straightConnector1">
            <a:avLst/>
          </a:prstGeom>
          <a:noFill/>
          <a:ln cap="flat" cmpd="sng" w="28575">
            <a:solidFill>
              <a:srgbClr val="44546A"/>
            </a:solidFill>
            <a:prstDash val="solid"/>
            <a:round/>
            <a:headEnd len="med" w="med" type="none"/>
            <a:tailEnd len="med" w="med" type="triangle"/>
          </a:ln>
        </p:spPr>
      </p:cxnSp>
      <p:cxnSp>
        <p:nvCxnSpPr>
          <p:cNvPr id="266" name="Google Shape;266;p16"/>
          <p:cNvCxnSpPr>
            <a:stCxn id="253" idx="0"/>
            <a:endCxn id="264" idx="2"/>
          </p:cNvCxnSpPr>
          <p:nvPr/>
        </p:nvCxnSpPr>
        <p:spPr>
          <a:xfrm rot="10800000">
            <a:off x="7422275" y="3648475"/>
            <a:ext cx="0" cy="374700"/>
          </a:xfrm>
          <a:prstGeom prst="straightConnector1">
            <a:avLst/>
          </a:prstGeom>
          <a:noFill/>
          <a:ln cap="flat" cmpd="sng" w="28575">
            <a:solidFill>
              <a:srgbClr val="44546A"/>
            </a:solidFill>
            <a:prstDash val="solid"/>
            <a:round/>
            <a:headEnd len="med" w="med" type="none"/>
            <a:tailEnd len="med" w="med" type="triangle"/>
          </a:ln>
        </p:spPr>
      </p:cxnSp>
      <p:sp>
        <p:nvSpPr>
          <p:cNvPr id="267" name="Google Shape;267;p16"/>
          <p:cNvSpPr/>
          <p:nvPr/>
        </p:nvSpPr>
        <p:spPr>
          <a:xfrm>
            <a:off x="5212450" y="3127575"/>
            <a:ext cx="1038000" cy="525000"/>
          </a:xfrm>
          <a:prstGeom prst="roundRect">
            <a:avLst>
              <a:gd fmla="val 16667" name="adj"/>
            </a:avLst>
          </a:prstGeom>
          <a:solidFill>
            <a:srgbClr val="FFFFFF"/>
          </a:solidFill>
          <a:ln cap="flat" cmpd="sng" w="9525">
            <a:solidFill>
              <a:srgbClr val="44546A"/>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200">
                <a:latin typeface="Calibri"/>
                <a:ea typeface="Calibri"/>
                <a:cs typeface="Calibri"/>
                <a:sym typeface="Calibri"/>
              </a:rPr>
              <a:t>discarded</a:t>
            </a:r>
            <a:endParaRPr baseline="-25000" sz="1200">
              <a:latin typeface="Calibri"/>
              <a:ea typeface="Calibri"/>
              <a:cs typeface="Calibri"/>
              <a:sym typeface="Calibri"/>
            </a:endParaRPr>
          </a:p>
        </p:txBody>
      </p:sp>
      <p:sp>
        <p:nvSpPr>
          <p:cNvPr id="268" name="Google Shape;268;p16"/>
          <p:cNvSpPr/>
          <p:nvPr/>
        </p:nvSpPr>
        <p:spPr>
          <a:xfrm>
            <a:off x="9000100" y="2541850"/>
            <a:ext cx="2141700" cy="630300"/>
          </a:xfrm>
          <a:prstGeom prst="ellipse">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Output Layer</a:t>
            </a:r>
            <a:endParaRPr sz="1800">
              <a:latin typeface="Calibri"/>
              <a:ea typeface="Calibri"/>
              <a:cs typeface="Calibri"/>
              <a:sym typeface="Calibri"/>
            </a:endParaRPr>
          </a:p>
        </p:txBody>
      </p:sp>
      <p:cxnSp>
        <p:nvCxnSpPr>
          <p:cNvPr id="269" name="Google Shape;269;p16"/>
          <p:cNvCxnSpPr>
            <a:stCxn id="254" idx="0"/>
            <a:endCxn id="268" idx="4"/>
          </p:cNvCxnSpPr>
          <p:nvPr/>
        </p:nvCxnSpPr>
        <p:spPr>
          <a:xfrm rot="-5400000">
            <a:off x="9134025" y="3086275"/>
            <a:ext cx="851100" cy="1022700"/>
          </a:xfrm>
          <a:prstGeom prst="curvedConnector3">
            <a:avLst>
              <a:gd fmla="val 49996" name="adj1"/>
            </a:avLst>
          </a:prstGeom>
          <a:noFill/>
          <a:ln cap="flat" cmpd="sng" w="28575">
            <a:solidFill>
              <a:srgbClr val="44546A"/>
            </a:solidFill>
            <a:prstDash val="solid"/>
            <a:round/>
            <a:headEnd len="med" w="med" type="none"/>
            <a:tailEnd len="med" w="med" type="triangle"/>
          </a:ln>
        </p:spPr>
      </p:cxnSp>
      <p:sp>
        <p:nvSpPr>
          <p:cNvPr id="270" name="Google Shape;270;p16"/>
          <p:cNvSpPr txBox="1"/>
          <p:nvPr/>
        </p:nvSpPr>
        <p:spPr>
          <a:xfrm>
            <a:off x="10643125" y="1580725"/>
            <a:ext cx="1022700" cy="48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IE" sz="2400">
                <a:latin typeface="Calibri"/>
                <a:ea typeface="Calibri"/>
                <a:cs typeface="Calibri"/>
                <a:sym typeface="Calibri"/>
              </a:rPr>
              <a:t>Loss</a:t>
            </a:r>
            <a:endParaRPr sz="2400">
              <a:latin typeface="Calibri"/>
              <a:ea typeface="Calibri"/>
              <a:cs typeface="Calibri"/>
              <a:sym typeface="Calibri"/>
            </a:endParaRPr>
          </a:p>
        </p:txBody>
      </p:sp>
      <p:cxnSp>
        <p:nvCxnSpPr>
          <p:cNvPr id="271" name="Google Shape;271;p16"/>
          <p:cNvCxnSpPr>
            <a:stCxn id="268" idx="0"/>
            <a:endCxn id="270" idx="2"/>
          </p:cNvCxnSpPr>
          <p:nvPr/>
        </p:nvCxnSpPr>
        <p:spPr>
          <a:xfrm rot="-5400000">
            <a:off x="10372450" y="1759750"/>
            <a:ext cx="480600" cy="1083600"/>
          </a:xfrm>
          <a:prstGeom prst="curvedConnector3">
            <a:avLst>
              <a:gd fmla="val 49992" name="adj1"/>
            </a:avLst>
          </a:prstGeom>
          <a:noFill/>
          <a:ln cap="flat" cmpd="sng" w="28575">
            <a:solidFill>
              <a:srgbClr val="44546A"/>
            </a:solidFill>
            <a:prstDash val="solid"/>
            <a:round/>
            <a:headEnd len="med" w="med" type="none"/>
            <a:tailEnd len="med" w="med" type="triangl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43"/>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Deep learning approach</a:t>
            </a:r>
            <a:endParaRPr/>
          </a:p>
        </p:txBody>
      </p:sp>
      <p:sp>
        <p:nvSpPr>
          <p:cNvPr id="794" name="Google Shape;794;p43"/>
          <p:cNvSpPr/>
          <p:nvPr/>
        </p:nvSpPr>
        <p:spPr>
          <a:xfrm>
            <a:off x="2380950" y="5189300"/>
            <a:ext cx="3754500" cy="28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a:latin typeface="Calibri"/>
                <a:ea typeface="Calibri"/>
                <a:cs typeface="Calibri"/>
                <a:sym typeface="Calibri"/>
              </a:rPr>
              <a:t>Word Embedding Vectors</a:t>
            </a:r>
            <a:endParaRPr>
              <a:latin typeface="Calibri"/>
              <a:ea typeface="Calibri"/>
              <a:cs typeface="Calibri"/>
              <a:sym typeface="Calibri"/>
            </a:endParaRPr>
          </a:p>
        </p:txBody>
      </p:sp>
      <p:sp>
        <p:nvSpPr>
          <p:cNvPr id="795" name="Google Shape;795;p43"/>
          <p:cNvSpPr/>
          <p:nvPr/>
        </p:nvSpPr>
        <p:spPr>
          <a:xfrm>
            <a:off x="6135450" y="5189300"/>
            <a:ext cx="3754500" cy="28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a:latin typeface="Calibri"/>
                <a:ea typeface="Calibri"/>
                <a:cs typeface="Calibri"/>
                <a:sym typeface="Calibri"/>
              </a:rPr>
              <a:t>POS Embedding Vectors</a:t>
            </a:r>
            <a:endParaRPr>
              <a:latin typeface="Calibri"/>
              <a:ea typeface="Calibri"/>
              <a:cs typeface="Calibri"/>
              <a:sym typeface="Calibri"/>
            </a:endParaRPr>
          </a:p>
        </p:txBody>
      </p:sp>
      <p:sp>
        <p:nvSpPr>
          <p:cNvPr id="796" name="Google Shape;796;p43"/>
          <p:cNvSpPr/>
          <p:nvPr/>
        </p:nvSpPr>
        <p:spPr>
          <a:xfrm>
            <a:off x="9889950" y="5189300"/>
            <a:ext cx="2116800" cy="28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a:latin typeface="Calibri"/>
                <a:ea typeface="Calibri"/>
                <a:cs typeface="Calibri"/>
                <a:sym typeface="Calibri"/>
              </a:rPr>
              <a:t>Distance Vector</a:t>
            </a:r>
            <a:endParaRPr>
              <a:latin typeface="Calibri"/>
              <a:ea typeface="Calibri"/>
              <a:cs typeface="Calibri"/>
              <a:sym typeface="Calibri"/>
            </a:endParaRPr>
          </a:p>
        </p:txBody>
      </p:sp>
      <p:sp>
        <p:nvSpPr>
          <p:cNvPr id="797" name="Google Shape;797;p43"/>
          <p:cNvSpPr/>
          <p:nvPr/>
        </p:nvSpPr>
        <p:spPr>
          <a:xfrm>
            <a:off x="4645650" y="4524659"/>
            <a:ext cx="5942400" cy="300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Fully-connected Layer</a:t>
            </a:r>
            <a:endParaRPr sz="1800">
              <a:latin typeface="Calibri"/>
              <a:ea typeface="Calibri"/>
              <a:cs typeface="Calibri"/>
              <a:sym typeface="Calibri"/>
            </a:endParaRPr>
          </a:p>
        </p:txBody>
      </p:sp>
      <p:sp>
        <p:nvSpPr>
          <p:cNvPr id="798" name="Google Shape;798;p43"/>
          <p:cNvSpPr/>
          <p:nvPr/>
        </p:nvSpPr>
        <p:spPr>
          <a:xfrm>
            <a:off x="4645650" y="3996369"/>
            <a:ext cx="5942400" cy="300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Sigmoid</a:t>
            </a:r>
            <a:endParaRPr sz="1800">
              <a:latin typeface="Calibri"/>
              <a:ea typeface="Calibri"/>
              <a:cs typeface="Calibri"/>
              <a:sym typeface="Calibri"/>
            </a:endParaRPr>
          </a:p>
        </p:txBody>
      </p:sp>
      <p:sp>
        <p:nvSpPr>
          <p:cNvPr id="799" name="Google Shape;799;p43"/>
          <p:cNvSpPr/>
          <p:nvPr/>
        </p:nvSpPr>
        <p:spPr>
          <a:xfrm>
            <a:off x="4645650" y="3468078"/>
            <a:ext cx="5942400" cy="300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Dropout</a:t>
            </a:r>
            <a:endParaRPr sz="1800">
              <a:latin typeface="Calibri"/>
              <a:ea typeface="Calibri"/>
              <a:cs typeface="Calibri"/>
              <a:sym typeface="Calibri"/>
            </a:endParaRPr>
          </a:p>
        </p:txBody>
      </p:sp>
      <p:sp>
        <p:nvSpPr>
          <p:cNvPr id="800" name="Google Shape;800;p43"/>
          <p:cNvSpPr/>
          <p:nvPr/>
        </p:nvSpPr>
        <p:spPr>
          <a:xfrm>
            <a:off x="4645650" y="2939787"/>
            <a:ext cx="5942400" cy="300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Fully-connected Layer</a:t>
            </a:r>
            <a:endParaRPr sz="1800">
              <a:latin typeface="Calibri"/>
              <a:ea typeface="Calibri"/>
              <a:cs typeface="Calibri"/>
              <a:sym typeface="Calibri"/>
            </a:endParaRPr>
          </a:p>
        </p:txBody>
      </p:sp>
      <p:sp>
        <p:nvSpPr>
          <p:cNvPr id="801" name="Google Shape;801;p43"/>
          <p:cNvSpPr/>
          <p:nvPr/>
        </p:nvSpPr>
        <p:spPr>
          <a:xfrm>
            <a:off x="4645650" y="2411497"/>
            <a:ext cx="5942400" cy="300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Softmax</a:t>
            </a:r>
            <a:endParaRPr sz="1800">
              <a:latin typeface="Calibri"/>
              <a:ea typeface="Calibri"/>
              <a:cs typeface="Calibri"/>
              <a:sym typeface="Calibri"/>
            </a:endParaRPr>
          </a:p>
        </p:txBody>
      </p:sp>
      <p:sp>
        <p:nvSpPr>
          <p:cNvPr id="802" name="Google Shape;802;p43"/>
          <p:cNvSpPr/>
          <p:nvPr/>
        </p:nvSpPr>
        <p:spPr>
          <a:xfrm>
            <a:off x="5738750" y="1617825"/>
            <a:ext cx="3754500" cy="519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Categorical Cross-Entropy Loss</a:t>
            </a:r>
            <a:endParaRPr sz="1800">
              <a:latin typeface="Calibri"/>
              <a:ea typeface="Calibri"/>
              <a:cs typeface="Calibri"/>
              <a:sym typeface="Calibri"/>
            </a:endParaRPr>
          </a:p>
        </p:txBody>
      </p:sp>
      <p:cxnSp>
        <p:nvCxnSpPr>
          <p:cNvPr id="803" name="Google Shape;803;p43"/>
          <p:cNvCxnSpPr>
            <a:stCxn id="794" idx="0"/>
            <a:endCxn id="797" idx="4"/>
          </p:cNvCxnSpPr>
          <p:nvPr/>
        </p:nvCxnSpPr>
        <p:spPr>
          <a:xfrm flipH="1" rot="10800000">
            <a:off x="4258200" y="4825400"/>
            <a:ext cx="3358800" cy="363900"/>
          </a:xfrm>
          <a:prstGeom prst="straightConnector1">
            <a:avLst/>
          </a:prstGeom>
          <a:noFill/>
          <a:ln cap="flat" cmpd="sng" w="19050">
            <a:solidFill>
              <a:schemeClr val="dk2"/>
            </a:solidFill>
            <a:prstDash val="solid"/>
            <a:round/>
            <a:headEnd len="med" w="med" type="none"/>
            <a:tailEnd len="med" w="med" type="triangle"/>
          </a:ln>
        </p:spPr>
      </p:cxnSp>
      <p:cxnSp>
        <p:nvCxnSpPr>
          <p:cNvPr id="804" name="Google Shape;804;p43"/>
          <p:cNvCxnSpPr>
            <a:stCxn id="795" idx="0"/>
            <a:endCxn id="797" idx="4"/>
          </p:cNvCxnSpPr>
          <p:nvPr/>
        </p:nvCxnSpPr>
        <p:spPr>
          <a:xfrm rot="10800000">
            <a:off x="7616700" y="4825400"/>
            <a:ext cx="396000" cy="363900"/>
          </a:xfrm>
          <a:prstGeom prst="straightConnector1">
            <a:avLst/>
          </a:prstGeom>
          <a:noFill/>
          <a:ln cap="flat" cmpd="sng" w="19050">
            <a:solidFill>
              <a:schemeClr val="dk2"/>
            </a:solidFill>
            <a:prstDash val="solid"/>
            <a:round/>
            <a:headEnd len="med" w="med" type="none"/>
            <a:tailEnd len="med" w="med" type="triangle"/>
          </a:ln>
        </p:spPr>
      </p:cxnSp>
      <p:cxnSp>
        <p:nvCxnSpPr>
          <p:cNvPr id="805" name="Google Shape;805;p43"/>
          <p:cNvCxnSpPr>
            <a:stCxn id="796" idx="0"/>
            <a:endCxn id="797" idx="4"/>
          </p:cNvCxnSpPr>
          <p:nvPr/>
        </p:nvCxnSpPr>
        <p:spPr>
          <a:xfrm rot="10800000">
            <a:off x="7616850" y="4825400"/>
            <a:ext cx="3331500" cy="363900"/>
          </a:xfrm>
          <a:prstGeom prst="straightConnector1">
            <a:avLst/>
          </a:prstGeom>
          <a:noFill/>
          <a:ln cap="flat" cmpd="sng" w="19050">
            <a:solidFill>
              <a:schemeClr val="dk2"/>
            </a:solidFill>
            <a:prstDash val="solid"/>
            <a:round/>
            <a:headEnd len="med" w="med" type="none"/>
            <a:tailEnd len="med" w="med" type="triangle"/>
          </a:ln>
        </p:spPr>
      </p:cxnSp>
      <p:cxnSp>
        <p:nvCxnSpPr>
          <p:cNvPr id="806" name="Google Shape;806;p43"/>
          <p:cNvCxnSpPr>
            <a:stCxn id="797" idx="0"/>
            <a:endCxn id="798" idx="4"/>
          </p:cNvCxnSpPr>
          <p:nvPr/>
        </p:nvCxnSpPr>
        <p:spPr>
          <a:xfrm rot="10800000">
            <a:off x="7616850" y="4296959"/>
            <a:ext cx="0" cy="227700"/>
          </a:xfrm>
          <a:prstGeom prst="straightConnector1">
            <a:avLst/>
          </a:prstGeom>
          <a:noFill/>
          <a:ln cap="flat" cmpd="sng" w="19050">
            <a:solidFill>
              <a:schemeClr val="dk2"/>
            </a:solidFill>
            <a:prstDash val="solid"/>
            <a:round/>
            <a:headEnd len="med" w="med" type="none"/>
            <a:tailEnd len="med" w="med" type="triangle"/>
          </a:ln>
        </p:spPr>
      </p:cxnSp>
      <p:cxnSp>
        <p:nvCxnSpPr>
          <p:cNvPr id="807" name="Google Shape;807;p43"/>
          <p:cNvCxnSpPr>
            <a:stCxn id="798" idx="0"/>
            <a:endCxn id="799" idx="4"/>
          </p:cNvCxnSpPr>
          <p:nvPr/>
        </p:nvCxnSpPr>
        <p:spPr>
          <a:xfrm rot="10800000">
            <a:off x="7616850" y="3768669"/>
            <a:ext cx="0" cy="227700"/>
          </a:xfrm>
          <a:prstGeom prst="straightConnector1">
            <a:avLst/>
          </a:prstGeom>
          <a:noFill/>
          <a:ln cap="flat" cmpd="sng" w="19050">
            <a:solidFill>
              <a:schemeClr val="dk2"/>
            </a:solidFill>
            <a:prstDash val="solid"/>
            <a:round/>
            <a:headEnd len="med" w="med" type="none"/>
            <a:tailEnd len="med" w="med" type="triangle"/>
          </a:ln>
        </p:spPr>
      </p:cxnSp>
      <p:cxnSp>
        <p:nvCxnSpPr>
          <p:cNvPr id="808" name="Google Shape;808;p43"/>
          <p:cNvCxnSpPr>
            <a:stCxn id="799" idx="0"/>
            <a:endCxn id="800" idx="4"/>
          </p:cNvCxnSpPr>
          <p:nvPr/>
        </p:nvCxnSpPr>
        <p:spPr>
          <a:xfrm rot="10800000">
            <a:off x="7616850" y="3240378"/>
            <a:ext cx="0" cy="227700"/>
          </a:xfrm>
          <a:prstGeom prst="straightConnector1">
            <a:avLst/>
          </a:prstGeom>
          <a:noFill/>
          <a:ln cap="flat" cmpd="sng" w="19050">
            <a:solidFill>
              <a:schemeClr val="dk2"/>
            </a:solidFill>
            <a:prstDash val="solid"/>
            <a:round/>
            <a:headEnd len="med" w="med" type="none"/>
            <a:tailEnd len="med" w="med" type="triangle"/>
          </a:ln>
        </p:spPr>
      </p:cxnSp>
      <p:cxnSp>
        <p:nvCxnSpPr>
          <p:cNvPr id="809" name="Google Shape;809;p43"/>
          <p:cNvCxnSpPr>
            <a:endCxn id="801" idx="4"/>
          </p:cNvCxnSpPr>
          <p:nvPr/>
        </p:nvCxnSpPr>
        <p:spPr>
          <a:xfrm rot="10800000">
            <a:off x="7616850" y="2712097"/>
            <a:ext cx="0" cy="227700"/>
          </a:xfrm>
          <a:prstGeom prst="straightConnector1">
            <a:avLst/>
          </a:prstGeom>
          <a:noFill/>
          <a:ln cap="flat" cmpd="sng" w="19050">
            <a:solidFill>
              <a:schemeClr val="dk2"/>
            </a:solidFill>
            <a:prstDash val="solid"/>
            <a:round/>
            <a:headEnd len="med" w="med" type="none"/>
            <a:tailEnd len="med" w="med" type="triangle"/>
          </a:ln>
        </p:spPr>
      </p:cxnSp>
      <p:cxnSp>
        <p:nvCxnSpPr>
          <p:cNvPr id="810" name="Google Shape;810;p43"/>
          <p:cNvCxnSpPr>
            <a:stCxn id="801" idx="0"/>
            <a:endCxn id="802" idx="2"/>
          </p:cNvCxnSpPr>
          <p:nvPr/>
        </p:nvCxnSpPr>
        <p:spPr>
          <a:xfrm rot="10800000">
            <a:off x="7615950" y="2136697"/>
            <a:ext cx="900" cy="274800"/>
          </a:xfrm>
          <a:prstGeom prst="straightConnector1">
            <a:avLst/>
          </a:prstGeom>
          <a:noFill/>
          <a:ln cap="flat" cmpd="sng" w="19050">
            <a:solidFill>
              <a:schemeClr val="dk2"/>
            </a:solidFill>
            <a:prstDash val="solid"/>
            <a:round/>
            <a:headEnd len="med" w="med" type="none"/>
            <a:tailEnd len="med" w="med" type="triangle"/>
          </a:ln>
        </p:spPr>
      </p:cxnSp>
      <p:sp>
        <p:nvSpPr>
          <p:cNvPr id="811" name="Google Shape;811;p43"/>
          <p:cNvSpPr txBox="1"/>
          <p:nvPr/>
        </p:nvSpPr>
        <p:spPr>
          <a:xfrm>
            <a:off x="427125" y="5026475"/>
            <a:ext cx="1729800" cy="51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IE" sz="2400">
                <a:solidFill>
                  <a:schemeClr val="dk1"/>
                </a:solidFill>
                <a:latin typeface="Calibri"/>
                <a:ea typeface="Calibri"/>
                <a:cs typeface="Calibri"/>
                <a:sym typeface="Calibri"/>
              </a:rPr>
              <a:t>Input</a:t>
            </a:r>
            <a:endParaRPr sz="2400">
              <a:latin typeface="Calibri"/>
              <a:ea typeface="Calibri"/>
              <a:cs typeface="Calibri"/>
              <a:sym typeface="Calibri"/>
            </a:endParaRPr>
          </a:p>
        </p:txBody>
      </p:sp>
      <p:sp>
        <p:nvSpPr>
          <p:cNvPr id="812" name="Google Shape;812;p43"/>
          <p:cNvSpPr txBox="1"/>
          <p:nvPr/>
        </p:nvSpPr>
        <p:spPr>
          <a:xfrm>
            <a:off x="427125" y="3468075"/>
            <a:ext cx="1729800" cy="51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IE" sz="2400">
                <a:solidFill>
                  <a:schemeClr val="dk1"/>
                </a:solidFill>
                <a:latin typeface="Calibri"/>
                <a:ea typeface="Calibri"/>
                <a:cs typeface="Calibri"/>
                <a:sym typeface="Calibri"/>
              </a:rPr>
              <a:t>Hidden</a:t>
            </a:r>
            <a:endParaRPr sz="2400">
              <a:latin typeface="Calibri"/>
              <a:ea typeface="Calibri"/>
              <a:cs typeface="Calibri"/>
              <a:sym typeface="Calibri"/>
            </a:endParaRPr>
          </a:p>
        </p:txBody>
      </p:sp>
      <p:sp>
        <p:nvSpPr>
          <p:cNvPr id="813" name="Google Shape;813;p43"/>
          <p:cNvSpPr txBox="1"/>
          <p:nvPr/>
        </p:nvSpPr>
        <p:spPr>
          <a:xfrm>
            <a:off x="427125" y="2368950"/>
            <a:ext cx="1729800" cy="51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IE" sz="2400">
                <a:solidFill>
                  <a:schemeClr val="dk1"/>
                </a:solidFill>
                <a:latin typeface="Calibri"/>
                <a:ea typeface="Calibri"/>
                <a:cs typeface="Calibri"/>
                <a:sym typeface="Calibri"/>
              </a:rPr>
              <a:t>Output</a:t>
            </a:r>
            <a:endParaRPr sz="2400">
              <a:latin typeface="Calibri"/>
              <a:ea typeface="Calibri"/>
              <a:cs typeface="Calibri"/>
              <a:sym typeface="Calibri"/>
            </a:endParaRPr>
          </a:p>
        </p:txBody>
      </p:sp>
      <p:sp>
        <p:nvSpPr>
          <p:cNvPr id="814" name="Google Shape;814;p43"/>
          <p:cNvSpPr txBox="1"/>
          <p:nvPr/>
        </p:nvSpPr>
        <p:spPr>
          <a:xfrm>
            <a:off x="427125" y="1617825"/>
            <a:ext cx="1729800" cy="51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IE" sz="2400">
                <a:solidFill>
                  <a:schemeClr val="dk1"/>
                </a:solidFill>
                <a:latin typeface="Calibri"/>
                <a:ea typeface="Calibri"/>
                <a:cs typeface="Calibri"/>
                <a:sym typeface="Calibri"/>
              </a:rPr>
              <a:t>Loss</a:t>
            </a:r>
            <a:endParaRPr sz="24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2"/>
                                        </p:tgtEl>
                                        <p:attrNameLst>
                                          <p:attrName>style.visibility</p:attrName>
                                        </p:attrNameLst>
                                      </p:cBhvr>
                                      <p:to>
                                        <p:strVal val="visible"/>
                                      </p:to>
                                    </p:set>
                                    <p:animEffect filter="fade" transition="in">
                                      <p:cBhvr>
                                        <p:cTn dur="1000"/>
                                        <p:tgtEl>
                                          <p:spTgt spid="8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7"/>
                                        </p:tgtEl>
                                        <p:attrNameLst>
                                          <p:attrName>style.visibility</p:attrName>
                                        </p:attrNameLst>
                                      </p:cBhvr>
                                      <p:to>
                                        <p:strVal val="visible"/>
                                      </p:to>
                                    </p:set>
                                    <p:animEffect filter="fade" transition="in">
                                      <p:cBhvr>
                                        <p:cTn dur="1000"/>
                                        <p:tgtEl>
                                          <p:spTgt spid="797"/>
                                        </p:tgtEl>
                                      </p:cBhvr>
                                    </p:animEffect>
                                  </p:childTnLst>
                                </p:cTn>
                              </p:par>
                              <p:par>
                                <p:cTn fill="hold" nodeType="withEffect" presetClass="entr" presetID="10" presetSubtype="0">
                                  <p:stCondLst>
                                    <p:cond delay="0"/>
                                  </p:stCondLst>
                                  <p:childTnLst>
                                    <p:set>
                                      <p:cBhvr>
                                        <p:cTn dur="1" fill="hold">
                                          <p:stCondLst>
                                            <p:cond delay="0"/>
                                          </p:stCondLst>
                                        </p:cTn>
                                        <p:tgtEl>
                                          <p:spTgt spid="798"/>
                                        </p:tgtEl>
                                        <p:attrNameLst>
                                          <p:attrName>style.visibility</p:attrName>
                                        </p:attrNameLst>
                                      </p:cBhvr>
                                      <p:to>
                                        <p:strVal val="visible"/>
                                      </p:to>
                                    </p:set>
                                    <p:animEffect filter="fade" transition="in">
                                      <p:cBhvr>
                                        <p:cTn dur="1000"/>
                                        <p:tgtEl>
                                          <p:spTgt spid="798"/>
                                        </p:tgtEl>
                                      </p:cBhvr>
                                    </p:animEffect>
                                  </p:childTnLst>
                                </p:cTn>
                              </p:par>
                              <p:par>
                                <p:cTn fill="hold" nodeType="withEffect" presetClass="entr" presetID="10" presetSubtype="0">
                                  <p:stCondLst>
                                    <p:cond delay="0"/>
                                  </p:stCondLst>
                                  <p:childTnLst>
                                    <p:set>
                                      <p:cBhvr>
                                        <p:cTn dur="1" fill="hold">
                                          <p:stCondLst>
                                            <p:cond delay="0"/>
                                          </p:stCondLst>
                                        </p:cTn>
                                        <p:tgtEl>
                                          <p:spTgt spid="799"/>
                                        </p:tgtEl>
                                        <p:attrNameLst>
                                          <p:attrName>style.visibility</p:attrName>
                                        </p:attrNameLst>
                                      </p:cBhvr>
                                      <p:to>
                                        <p:strVal val="visible"/>
                                      </p:to>
                                    </p:set>
                                    <p:animEffect filter="fade" transition="in">
                                      <p:cBhvr>
                                        <p:cTn dur="1000"/>
                                        <p:tgtEl>
                                          <p:spTgt spid="799"/>
                                        </p:tgtEl>
                                      </p:cBhvr>
                                    </p:animEffect>
                                  </p:childTnLst>
                                </p:cTn>
                              </p:par>
                              <p:par>
                                <p:cTn fill="hold" nodeType="withEffect" presetClass="entr" presetID="10" presetSubtype="0">
                                  <p:stCondLst>
                                    <p:cond delay="0"/>
                                  </p:stCondLst>
                                  <p:childTnLst>
                                    <p:set>
                                      <p:cBhvr>
                                        <p:cTn dur="1" fill="hold">
                                          <p:stCondLst>
                                            <p:cond delay="0"/>
                                          </p:stCondLst>
                                        </p:cTn>
                                        <p:tgtEl>
                                          <p:spTgt spid="800"/>
                                        </p:tgtEl>
                                        <p:attrNameLst>
                                          <p:attrName>style.visibility</p:attrName>
                                        </p:attrNameLst>
                                      </p:cBhvr>
                                      <p:to>
                                        <p:strVal val="visible"/>
                                      </p:to>
                                    </p:set>
                                    <p:animEffect filter="fade" transition="in">
                                      <p:cBhvr>
                                        <p:cTn dur="1000"/>
                                        <p:tgtEl>
                                          <p:spTgt spid="800"/>
                                        </p:tgtEl>
                                      </p:cBhvr>
                                    </p:animEffect>
                                  </p:childTnLst>
                                </p:cTn>
                              </p:par>
                              <p:par>
                                <p:cTn fill="hold" nodeType="withEffect" presetClass="entr" presetID="10" presetSubtype="0">
                                  <p:stCondLst>
                                    <p:cond delay="0"/>
                                  </p:stCondLst>
                                  <p:childTnLst>
                                    <p:set>
                                      <p:cBhvr>
                                        <p:cTn dur="1" fill="hold">
                                          <p:stCondLst>
                                            <p:cond delay="0"/>
                                          </p:stCondLst>
                                        </p:cTn>
                                        <p:tgtEl>
                                          <p:spTgt spid="803"/>
                                        </p:tgtEl>
                                        <p:attrNameLst>
                                          <p:attrName>style.visibility</p:attrName>
                                        </p:attrNameLst>
                                      </p:cBhvr>
                                      <p:to>
                                        <p:strVal val="visible"/>
                                      </p:to>
                                    </p:set>
                                    <p:animEffect filter="fade" transition="in">
                                      <p:cBhvr>
                                        <p:cTn dur="1000"/>
                                        <p:tgtEl>
                                          <p:spTgt spid="803"/>
                                        </p:tgtEl>
                                      </p:cBhvr>
                                    </p:animEffect>
                                  </p:childTnLst>
                                </p:cTn>
                              </p:par>
                              <p:par>
                                <p:cTn fill="hold" nodeType="withEffect" presetClass="entr" presetID="10" presetSubtype="0">
                                  <p:stCondLst>
                                    <p:cond delay="0"/>
                                  </p:stCondLst>
                                  <p:childTnLst>
                                    <p:set>
                                      <p:cBhvr>
                                        <p:cTn dur="1" fill="hold">
                                          <p:stCondLst>
                                            <p:cond delay="0"/>
                                          </p:stCondLst>
                                        </p:cTn>
                                        <p:tgtEl>
                                          <p:spTgt spid="804"/>
                                        </p:tgtEl>
                                        <p:attrNameLst>
                                          <p:attrName>style.visibility</p:attrName>
                                        </p:attrNameLst>
                                      </p:cBhvr>
                                      <p:to>
                                        <p:strVal val="visible"/>
                                      </p:to>
                                    </p:set>
                                    <p:animEffect filter="fade" transition="in">
                                      <p:cBhvr>
                                        <p:cTn dur="1000"/>
                                        <p:tgtEl>
                                          <p:spTgt spid="804"/>
                                        </p:tgtEl>
                                      </p:cBhvr>
                                    </p:animEffect>
                                  </p:childTnLst>
                                </p:cTn>
                              </p:par>
                              <p:par>
                                <p:cTn fill="hold" nodeType="withEffect" presetClass="entr" presetID="10" presetSubtype="0">
                                  <p:stCondLst>
                                    <p:cond delay="0"/>
                                  </p:stCondLst>
                                  <p:childTnLst>
                                    <p:set>
                                      <p:cBhvr>
                                        <p:cTn dur="1" fill="hold">
                                          <p:stCondLst>
                                            <p:cond delay="0"/>
                                          </p:stCondLst>
                                        </p:cTn>
                                        <p:tgtEl>
                                          <p:spTgt spid="805"/>
                                        </p:tgtEl>
                                        <p:attrNameLst>
                                          <p:attrName>style.visibility</p:attrName>
                                        </p:attrNameLst>
                                      </p:cBhvr>
                                      <p:to>
                                        <p:strVal val="visible"/>
                                      </p:to>
                                    </p:set>
                                    <p:animEffect filter="fade" transition="in">
                                      <p:cBhvr>
                                        <p:cTn dur="1000"/>
                                        <p:tgtEl>
                                          <p:spTgt spid="805"/>
                                        </p:tgtEl>
                                      </p:cBhvr>
                                    </p:animEffect>
                                  </p:childTnLst>
                                </p:cTn>
                              </p:par>
                              <p:par>
                                <p:cTn fill="hold" nodeType="withEffect" presetClass="entr" presetID="10" presetSubtype="0">
                                  <p:stCondLst>
                                    <p:cond delay="0"/>
                                  </p:stCondLst>
                                  <p:childTnLst>
                                    <p:set>
                                      <p:cBhvr>
                                        <p:cTn dur="1" fill="hold">
                                          <p:stCondLst>
                                            <p:cond delay="0"/>
                                          </p:stCondLst>
                                        </p:cTn>
                                        <p:tgtEl>
                                          <p:spTgt spid="806"/>
                                        </p:tgtEl>
                                        <p:attrNameLst>
                                          <p:attrName>style.visibility</p:attrName>
                                        </p:attrNameLst>
                                      </p:cBhvr>
                                      <p:to>
                                        <p:strVal val="visible"/>
                                      </p:to>
                                    </p:set>
                                    <p:animEffect filter="fade" transition="in">
                                      <p:cBhvr>
                                        <p:cTn dur="1000"/>
                                        <p:tgtEl>
                                          <p:spTgt spid="806"/>
                                        </p:tgtEl>
                                      </p:cBhvr>
                                    </p:animEffect>
                                  </p:childTnLst>
                                </p:cTn>
                              </p:par>
                              <p:par>
                                <p:cTn fill="hold" nodeType="withEffect" presetClass="entr" presetID="10" presetSubtype="0">
                                  <p:stCondLst>
                                    <p:cond delay="0"/>
                                  </p:stCondLst>
                                  <p:childTnLst>
                                    <p:set>
                                      <p:cBhvr>
                                        <p:cTn dur="1" fill="hold">
                                          <p:stCondLst>
                                            <p:cond delay="0"/>
                                          </p:stCondLst>
                                        </p:cTn>
                                        <p:tgtEl>
                                          <p:spTgt spid="807"/>
                                        </p:tgtEl>
                                        <p:attrNameLst>
                                          <p:attrName>style.visibility</p:attrName>
                                        </p:attrNameLst>
                                      </p:cBhvr>
                                      <p:to>
                                        <p:strVal val="visible"/>
                                      </p:to>
                                    </p:set>
                                    <p:animEffect filter="fade" transition="in">
                                      <p:cBhvr>
                                        <p:cTn dur="1000"/>
                                        <p:tgtEl>
                                          <p:spTgt spid="807"/>
                                        </p:tgtEl>
                                      </p:cBhvr>
                                    </p:animEffect>
                                  </p:childTnLst>
                                </p:cTn>
                              </p:par>
                              <p:par>
                                <p:cTn fill="hold" nodeType="withEffect" presetClass="entr" presetID="10" presetSubtype="0">
                                  <p:stCondLst>
                                    <p:cond delay="0"/>
                                  </p:stCondLst>
                                  <p:childTnLst>
                                    <p:set>
                                      <p:cBhvr>
                                        <p:cTn dur="1" fill="hold">
                                          <p:stCondLst>
                                            <p:cond delay="0"/>
                                          </p:stCondLst>
                                        </p:cTn>
                                        <p:tgtEl>
                                          <p:spTgt spid="808"/>
                                        </p:tgtEl>
                                        <p:attrNameLst>
                                          <p:attrName>style.visibility</p:attrName>
                                        </p:attrNameLst>
                                      </p:cBhvr>
                                      <p:to>
                                        <p:strVal val="visible"/>
                                      </p:to>
                                    </p:set>
                                    <p:animEffect filter="fade" transition="in">
                                      <p:cBhvr>
                                        <p:cTn dur="1000"/>
                                        <p:tgtEl>
                                          <p:spTgt spid="8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3"/>
                                        </p:tgtEl>
                                        <p:attrNameLst>
                                          <p:attrName>style.visibility</p:attrName>
                                        </p:attrNameLst>
                                      </p:cBhvr>
                                      <p:to>
                                        <p:strVal val="visible"/>
                                      </p:to>
                                    </p:set>
                                    <p:animEffect filter="fade" transition="in">
                                      <p:cBhvr>
                                        <p:cTn dur="1000"/>
                                        <p:tgtEl>
                                          <p:spTgt spid="8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1"/>
                                        </p:tgtEl>
                                        <p:attrNameLst>
                                          <p:attrName>style.visibility</p:attrName>
                                        </p:attrNameLst>
                                      </p:cBhvr>
                                      <p:to>
                                        <p:strVal val="visible"/>
                                      </p:to>
                                    </p:set>
                                    <p:animEffect filter="fade" transition="in">
                                      <p:cBhvr>
                                        <p:cTn dur="1000"/>
                                        <p:tgtEl>
                                          <p:spTgt spid="801"/>
                                        </p:tgtEl>
                                      </p:cBhvr>
                                    </p:animEffect>
                                  </p:childTnLst>
                                </p:cTn>
                              </p:par>
                              <p:par>
                                <p:cTn fill="hold" nodeType="withEffect" presetClass="entr" presetID="10" presetSubtype="0">
                                  <p:stCondLst>
                                    <p:cond delay="0"/>
                                  </p:stCondLst>
                                  <p:childTnLst>
                                    <p:set>
                                      <p:cBhvr>
                                        <p:cTn dur="1" fill="hold">
                                          <p:stCondLst>
                                            <p:cond delay="0"/>
                                          </p:stCondLst>
                                        </p:cTn>
                                        <p:tgtEl>
                                          <p:spTgt spid="809"/>
                                        </p:tgtEl>
                                        <p:attrNameLst>
                                          <p:attrName>style.visibility</p:attrName>
                                        </p:attrNameLst>
                                      </p:cBhvr>
                                      <p:to>
                                        <p:strVal val="visible"/>
                                      </p:to>
                                    </p:set>
                                    <p:animEffect filter="fade" transition="in">
                                      <p:cBhvr>
                                        <p:cTn dur="1000"/>
                                        <p:tgtEl>
                                          <p:spTgt spid="8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4"/>
                                        </p:tgtEl>
                                        <p:attrNameLst>
                                          <p:attrName>style.visibility</p:attrName>
                                        </p:attrNameLst>
                                      </p:cBhvr>
                                      <p:to>
                                        <p:strVal val="visible"/>
                                      </p:to>
                                    </p:set>
                                    <p:animEffect filter="fade" transition="in">
                                      <p:cBhvr>
                                        <p:cTn dur="1000"/>
                                        <p:tgtEl>
                                          <p:spTgt spid="8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2"/>
                                        </p:tgtEl>
                                        <p:attrNameLst>
                                          <p:attrName>style.visibility</p:attrName>
                                        </p:attrNameLst>
                                      </p:cBhvr>
                                      <p:to>
                                        <p:strVal val="visible"/>
                                      </p:to>
                                    </p:set>
                                    <p:animEffect filter="fade" transition="in">
                                      <p:cBhvr>
                                        <p:cTn dur="1000"/>
                                        <p:tgtEl>
                                          <p:spTgt spid="802"/>
                                        </p:tgtEl>
                                      </p:cBhvr>
                                    </p:animEffect>
                                  </p:childTnLst>
                                </p:cTn>
                              </p:par>
                              <p:par>
                                <p:cTn fill="hold" nodeType="withEffect" presetClass="entr" presetID="10" presetSubtype="0">
                                  <p:stCondLst>
                                    <p:cond delay="0"/>
                                  </p:stCondLst>
                                  <p:childTnLst>
                                    <p:set>
                                      <p:cBhvr>
                                        <p:cTn dur="1" fill="hold">
                                          <p:stCondLst>
                                            <p:cond delay="0"/>
                                          </p:stCondLst>
                                        </p:cTn>
                                        <p:tgtEl>
                                          <p:spTgt spid="810"/>
                                        </p:tgtEl>
                                        <p:attrNameLst>
                                          <p:attrName>style.visibility</p:attrName>
                                        </p:attrNameLst>
                                      </p:cBhvr>
                                      <p:to>
                                        <p:strVal val="visible"/>
                                      </p:to>
                                    </p:set>
                                    <p:animEffect filter="fade" transition="in">
                                      <p:cBhvr>
                                        <p:cTn dur="1000"/>
                                        <p:tgtEl>
                                          <p:spTgt spid="8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44"/>
          <p:cNvSpPr txBox="1"/>
          <p:nvPr>
            <p:ph type="ctrTitle"/>
          </p:nvPr>
        </p:nvSpPr>
        <p:spPr>
          <a:xfrm>
            <a:off x="6779675" y="731124"/>
            <a:ext cx="5162100" cy="489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sz="6200"/>
              <a:t>How might you improve this parser?</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45"/>
          <p:cNvSpPr txBox="1"/>
          <p:nvPr>
            <p:ph type="ctrTitle"/>
          </p:nvPr>
        </p:nvSpPr>
        <p:spPr>
          <a:xfrm>
            <a:off x="720934" y="434781"/>
            <a:ext cx="4048800" cy="207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sz="4900"/>
              <a:t>Summarization</a:t>
            </a:r>
            <a:endParaRPr sz="4900"/>
          </a:p>
        </p:txBody>
      </p:sp>
      <p:sp>
        <p:nvSpPr>
          <p:cNvPr id="827" name="Google Shape;827;p45"/>
          <p:cNvSpPr txBox="1"/>
          <p:nvPr>
            <p:ph idx="1" type="subTitle"/>
          </p:nvPr>
        </p:nvSpPr>
        <p:spPr>
          <a:xfrm>
            <a:off x="720934" y="2838917"/>
            <a:ext cx="4048800" cy="19638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46"/>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Extractive versus abstractive</a:t>
            </a:r>
            <a:endParaRPr/>
          </a:p>
        </p:txBody>
      </p:sp>
      <p:sp>
        <p:nvSpPr>
          <p:cNvPr id="834" name="Google Shape;834;p46"/>
          <p:cNvSpPr/>
          <p:nvPr/>
        </p:nvSpPr>
        <p:spPr>
          <a:xfrm>
            <a:off x="1098025" y="1972725"/>
            <a:ext cx="3331200" cy="35544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IE" sz="1600">
                <a:latin typeface="Calibri"/>
                <a:ea typeface="Calibri"/>
                <a:cs typeface="Calibri"/>
                <a:sym typeface="Calibri"/>
              </a:rPr>
              <a:t>Galway (/ˈɡɔːlweɪ/ GAWL-way; Irish: Gaillimh, pronounced [ˈɡal̠ʲɪvʲ]) is a city in the West of Ireland, in the province of Connacht. It is the county town of County Galway, which is named after it. It lies on the River Corrib between Lough Corrib and Galway Bay, and is the sixth most populous city on the island of Ireland and the fourth most populous in the Republic of Ireland, with a population at the 2016 Census of 79,934.</a:t>
            </a:r>
            <a:endParaRPr sz="1900">
              <a:latin typeface="Calibri"/>
              <a:ea typeface="Calibri"/>
              <a:cs typeface="Calibri"/>
              <a:sym typeface="Calibri"/>
            </a:endParaRPr>
          </a:p>
        </p:txBody>
      </p:sp>
      <p:sp>
        <p:nvSpPr>
          <p:cNvPr id="835" name="Google Shape;835;p46"/>
          <p:cNvSpPr/>
          <p:nvPr/>
        </p:nvSpPr>
        <p:spPr>
          <a:xfrm>
            <a:off x="1042200" y="2475225"/>
            <a:ext cx="2382300" cy="279000"/>
          </a:xfrm>
          <a:prstGeom prst="ellipse">
            <a:avLst/>
          </a:prstGeom>
          <a:no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6"/>
          <p:cNvSpPr/>
          <p:nvPr/>
        </p:nvSpPr>
        <p:spPr>
          <a:xfrm>
            <a:off x="921225" y="3712800"/>
            <a:ext cx="3545400" cy="521100"/>
          </a:xfrm>
          <a:prstGeom prst="ellipse">
            <a:avLst/>
          </a:prstGeom>
          <a:no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6"/>
          <p:cNvSpPr/>
          <p:nvPr/>
        </p:nvSpPr>
        <p:spPr>
          <a:xfrm>
            <a:off x="991650" y="1972725"/>
            <a:ext cx="1290000" cy="279000"/>
          </a:xfrm>
          <a:prstGeom prst="ellipse">
            <a:avLst/>
          </a:prstGeom>
          <a:no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6"/>
          <p:cNvSpPr/>
          <p:nvPr/>
        </p:nvSpPr>
        <p:spPr>
          <a:xfrm>
            <a:off x="4646825" y="3898750"/>
            <a:ext cx="1944600" cy="1243500"/>
          </a:xfrm>
          <a:prstGeom prst="rightArrow">
            <a:avLst>
              <a:gd fmla="val 50000" name="adj1"/>
              <a:gd fmla="val 500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IE" sz="1600">
                <a:latin typeface="Calibri"/>
                <a:ea typeface="Calibri"/>
                <a:cs typeface="Calibri"/>
                <a:sym typeface="Calibri"/>
              </a:rPr>
              <a:t>Abstractive Summarization</a:t>
            </a:r>
            <a:endParaRPr sz="1600">
              <a:latin typeface="Calibri"/>
              <a:ea typeface="Calibri"/>
              <a:cs typeface="Calibri"/>
              <a:sym typeface="Calibri"/>
            </a:endParaRPr>
          </a:p>
        </p:txBody>
      </p:sp>
      <p:sp>
        <p:nvSpPr>
          <p:cNvPr id="839" name="Google Shape;839;p46"/>
          <p:cNvSpPr/>
          <p:nvPr/>
        </p:nvSpPr>
        <p:spPr>
          <a:xfrm>
            <a:off x="8274500" y="1598800"/>
            <a:ext cx="3545400" cy="17484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IE" sz="2000">
                <a:latin typeface="Calibri"/>
                <a:ea typeface="Calibri"/>
                <a:cs typeface="Calibri"/>
                <a:sym typeface="Calibri"/>
              </a:rPr>
              <a:t>Galway is a city in West of Ireland and is the sixth most populous city on the island of Ireland.</a:t>
            </a:r>
            <a:endParaRPr sz="2000">
              <a:latin typeface="Calibri"/>
              <a:ea typeface="Calibri"/>
              <a:cs typeface="Calibri"/>
              <a:sym typeface="Calibri"/>
            </a:endParaRPr>
          </a:p>
        </p:txBody>
      </p:sp>
      <p:sp>
        <p:nvSpPr>
          <p:cNvPr id="840" name="Google Shape;840;p46"/>
          <p:cNvSpPr/>
          <p:nvPr/>
        </p:nvSpPr>
        <p:spPr>
          <a:xfrm>
            <a:off x="6715525" y="3665050"/>
            <a:ext cx="224400" cy="1710900"/>
          </a:xfrm>
          <a:prstGeom prst="rect">
            <a:avLst/>
          </a:prstGeom>
          <a:solidFill>
            <a:srgbClr val="C0504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6"/>
          <p:cNvSpPr/>
          <p:nvPr/>
        </p:nvSpPr>
        <p:spPr>
          <a:xfrm>
            <a:off x="7176225" y="3898750"/>
            <a:ext cx="511500" cy="1243500"/>
          </a:xfrm>
          <a:prstGeom prst="rightArrow">
            <a:avLst>
              <a:gd fmla="val 50000" name="adj1"/>
              <a:gd fmla="val 500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latin typeface="Calibri"/>
              <a:ea typeface="Calibri"/>
              <a:cs typeface="Calibri"/>
              <a:sym typeface="Calibri"/>
            </a:endParaRPr>
          </a:p>
        </p:txBody>
      </p:sp>
      <p:sp>
        <p:nvSpPr>
          <p:cNvPr id="842" name="Google Shape;842;p46"/>
          <p:cNvSpPr/>
          <p:nvPr/>
        </p:nvSpPr>
        <p:spPr>
          <a:xfrm>
            <a:off x="8272525" y="3712800"/>
            <a:ext cx="3545400" cy="17484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IE" sz="2000">
                <a:latin typeface="Calibri"/>
                <a:ea typeface="Calibri"/>
                <a:cs typeface="Calibri"/>
                <a:sym typeface="Calibri"/>
              </a:rPr>
              <a:t>Galway is a city in Ireland on the River Corrib.</a:t>
            </a:r>
            <a:endParaRPr sz="2000">
              <a:latin typeface="Calibri"/>
              <a:ea typeface="Calibri"/>
              <a:cs typeface="Calibri"/>
              <a:sym typeface="Calibri"/>
            </a:endParaRPr>
          </a:p>
        </p:txBody>
      </p:sp>
      <p:sp>
        <p:nvSpPr>
          <p:cNvPr id="843" name="Google Shape;843;p46"/>
          <p:cNvSpPr txBox="1"/>
          <p:nvPr/>
        </p:nvSpPr>
        <p:spPr>
          <a:xfrm>
            <a:off x="6182725" y="5461200"/>
            <a:ext cx="129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IE">
                <a:latin typeface="Calibri"/>
                <a:ea typeface="Calibri"/>
                <a:cs typeface="Calibri"/>
                <a:sym typeface="Calibri"/>
              </a:rPr>
              <a:t>Embedding</a:t>
            </a:r>
            <a:endParaRPr>
              <a:latin typeface="Calibri"/>
              <a:ea typeface="Calibri"/>
              <a:cs typeface="Calibri"/>
              <a:sym typeface="Calibri"/>
            </a:endParaRPr>
          </a:p>
        </p:txBody>
      </p:sp>
      <p:sp>
        <p:nvSpPr>
          <p:cNvPr id="844" name="Google Shape;844;p46"/>
          <p:cNvSpPr/>
          <p:nvPr/>
        </p:nvSpPr>
        <p:spPr>
          <a:xfrm>
            <a:off x="5231625" y="1851250"/>
            <a:ext cx="1944600" cy="1243500"/>
          </a:xfrm>
          <a:prstGeom prst="rightArrow">
            <a:avLst>
              <a:gd fmla="val 50000" name="adj1"/>
              <a:gd fmla="val 500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IE" sz="1600">
                <a:latin typeface="Calibri"/>
                <a:ea typeface="Calibri"/>
                <a:cs typeface="Calibri"/>
                <a:sym typeface="Calibri"/>
              </a:rPr>
              <a:t>Extractive Summarization</a:t>
            </a:r>
            <a:endParaRPr sz="16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5"/>
                                        </p:tgtEl>
                                        <p:attrNameLst>
                                          <p:attrName>style.visibility</p:attrName>
                                        </p:attrNameLst>
                                      </p:cBhvr>
                                      <p:to>
                                        <p:strVal val="visible"/>
                                      </p:to>
                                    </p:set>
                                    <p:animEffect filter="fade" transition="in">
                                      <p:cBhvr>
                                        <p:cTn dur="1000"/>
                                        <p:tgtEl>
                                          <p:spTgt spid="835"/>
                                        </p:tgtEl>
                                      </p:cBhvr>
                                    </p:animEffect>
                                  </p:childTnLst>
                                </p:cTn>
                              </p:par>
                              <p:par>
                                <p:cTn fill="hold" nodeType="withEffect" presetClass="entr" presetID="10" presetSubtype="0">
                                  <p:stCondLst>
                                    <p:cond delay="0"/>
                                  </p:stCondLst>
                                  <p:childTnLst>
                                    <p:set>
                                      <p:cBhvr>
                                        <p:cTn dur="1" fill="hold">
                                          <p:stCondLst>
                                            <p:cond delay="0"/>
                                          </p:stCondLst>
                                        </p:cTn>
                                        <p:tgtEl>
                                          <p:spTgt spid="837"/>
                                        </p:tgtEl>
                                        <p:attrNameLst>
                                          <p:attrName>style.visibility</p:attrName>
                                        </p:attrNameLst>
                                      </p:cBhvr>
                                      <p:to>
                                        <p:strVal val="visible"/>
                                      </p:to>
                                    </p:set>
                                    <p:animEffect filter="fade" transition="in">
                                      <p:cBhvr>
                                        <p:cTn dur="1000"/>
                                        <p:tgtEl>
                                          <p:spTgt spid="837"/>
                                        </p:tgtEl>
                                      </p:cBhvr>
                                    </p:animEffect>
                                  </p:childTnLst>
                                </p:cTn>
                              </p:par>
                              <p:par>
                                <p:cTn fill="hold" nodeType="withEffect" presetClass="entr" presetID="10" presetSubtype="0">
                                  <p:stCondLst>
                                    <p:cond delay="0"/>
                                  </p:stCondLst>
                                  <p:childTnLst>
                                    <p:set>
                                      <p:cBhvr>
                                        <p:cTn dur="1" fill="hold">
                                          <p:stCondLst>
                                            <p:cond delay="0"/>
                                          </p:stCondLst>
                                        </p:cTn>
                                        <p:tgtEl>
                                          <p:spTgt spid="836"/>
                                        </p:tgtEl>
                                        <p:attrNameLst>
                                          <p:attrName>style.visibility</p:attrName>
                                        </p:attrNameLst>
                                      </p:cBhvr>
                                      <p:to>
                                        <p:strVal val="visible"/>
                                      </p:to>
                                    </p:set>
                                    <p:animEffect filter="fade" transition="in">
                                      <p:cBhvr>
                                        <p:cTn dur="1000"/>
                                        <p:tgtEl>
                                          <p:spTgt spid="8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4"/>
                                        </p:tgtEl>
                                        <p:attrNameLst>
                                          <p:attrName>style.visibility</p:attrName>
                                        </p:attrNameLst>
                                      </p:cBhvr>
                                      <p:to>
                                        <p:strVal val="visible"/>
                                      </p:to>
                                    </p:set>
                                    <p:animEffect filter="fade" transition="in">
                                      <p:cBhvr>
                                        <p:cTn dur="1000"/>
                                        <p:tgtEl>
                                          <p:spTgt spid="844"/>
                                        </p:tgtEl>
                                      </p:cBhvr>
                                    </p:animEffect>
                                  </p:childTnLst>
                                </p:cTn>
                              </p:par>
                              <p:par>
                                <p:cTn fill="hold" nodeType="withEffect" presetClass="entr" presetID="10" presetSubtype="0">
                                  <p:stCondLst>
                                    <p:cond delay="0"/>
                                  </p:stCondLst>
                                  <p:childTnLst>
                                    <p:set>
                                      <p:cBhvr>
                                        <p:cTn dur="1" fill="hold">
                                          <p:stCondLst>
                                            <p:cond delay="0"/>
                                          </p:stCondLst>
                                        </p:cTn>
                                        <p:tgtEl>
                                          <p:spTgt spid="839"/>
                                        </p:tgtEl>
                                        <p:attrNameLst>
                                          <p:attrName>style.visibility</p:attrName>
                                        </p:attrNameLst>
                                      </p:cBhvr>
                                      <p:to>
                                        <p:strVal val="visible"/>
                                      </p:to>
                                    </p:set>
                                    <p:animEffect filter="fade" transition="in">
                                      <p:cBhvr>
                                        <p:cTn dur="1000"/>
                                        <p:tgtEl>
                                          <p:spTgt spid="8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8"/>
                                        </p:tgtEl>
                                        <p:attrNameLst>
                                          <p:attrName>style.visibility</p:attrName>
                                        </p:attrNameLst>
                                      </p:cBhvr>
                                      <p:to>
                                        <p:strVal val="visible"/>
                                      </p:to>
                                    </p:set>
                                    <p:animEffect filter="fade" transition="in">
                                      <p:cBhvr>
                                        <p:cTn dur="1000"/>
                                        <p:tgtEl>
                                          <p:spTgt spid="838"/>
                                        </p:tgtEl>
                                      </p:cBhvr>
                                    </p:animEffect>
                                  </p:childTnLst>
                                </p:cTn>
                              </p:par>
                              <p:par>
                                <p:cTn fill="hold" nodeType="withEffect" presetClass="entr" presetID="10" presetSubtype="0">
                                  <p:stCondLst>
                                    <p:cond delay="0"/>
                                  </p:stCondLst>
                                  <p:childTnLst>
                                    <p:set>
                                      <p:cBhvr>
                                        <p:cTn dur="1" fill="hold">
                                          <p:stCondLst>
                                            <p:cond delay="0"/>
                                          </p:stCondLst>
                                        </p:cTn>
                                        <p:tgtEl>
                                          <p:spTgt spid="840"/>
                                        </p:tgtEl>
                                        <p:attrNameLst>
                                          <p:attrName>style.visibility</p:attrName>
                                        </p:attrNameLst>
                                      </p:cBhvr>
                                      <p:to>
                                        <p:strVal val="visible"/>
                                      </p:to>
                                    </p:set>
                                    <p:animEffect filter="fade" transition="in">
                                      <p:cBhvr>
                                        <p:cTn dur="1000"/>
                                        <p:tgtEl>
                                          <p:spTgt spid="840"/>
                                        </p:tgtEl>
                                      </p:cBhvr>
                                    </p:animEffect>
                                  </p:childTnLst>
                                </p:cTn>
                              </p:par>
                              <p:par>
                                <p:cTn fill="hold" nodeType="withEffect" presetClass="entr" presetID="10" presetSubtype="0">
                                  <p:stCondLst>
                                    <p:cond delay="0"/>
                                  </p:stCondLst>
                                  <p:childTnLst>
                                    <p:set>
                                      <p:cBhvr>
                                        <p:cTn dur="1" fill="hold">
                                          <p:stCondLst>
                                            <p:cond delay="0"/>
                                          </p:stCondLst>
                                        </p:cTn>
                                        <p:tgtEl>
                                          <p:spTgt spid="843"/>
                                        </p:tgtEl>
                                        <p:attrNameLst>
                                          <p:attrName>style.visibility</p:attrName>
                                        </p:attrNameLst>
                                      </p:cBhvr>
                                      <p:to>
                                        <p:strVal val="visible"/>
                                      </p:to>
                                    </p:set>
                                    <p:animEffect filter="fade" transition="in">
                                      <p:cBhvr>
                                        <p:cTn dur="1000"/>
                                        <p:tgtEl>
                                          <p:spTgt spid="8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1"/>
                                        </p:tgtEl>
                                        <p:attrNameLst>
                                          <p:attrName>style.visibility</p:attrName>
                                        </p:attrNameLst>
                                      </p:cBhvr>
                                      <p:to>
                                        <p:strVal val="visible"/>
                                      </p:to>
                                    </p:set>
                                    <p:animEffect filter="fade" transition="in">
                                      <p:cBhvr>
                                        <p:cTn dur="1000"/>
                                        <p:tgtEl>
                                          <p:spTgt spid="841"/>
                                        </p:tgtEl>
                                      </p:cBhvr>
                                    </p:animEffect>
                                  </p:childTnLst>
                                </p:cTn>
                              </p:par>
                              <p:par>
                                <p:cTn fill="hold" nodeType="withEffect" presetClass="entr" presetID="10" presetSubtype="0">
                                  <p:stCondLst>
                                    <p:cond delay="0"/>
                                  </p:stCondLst>
                                  <p:childTnLst>
                                    <p:set>
                                      <p:cBhvr>
                                        <p:cTn dur="1" fill="hold">
                                          <p:stCondLst>
                                            <p:cond delay="0"/>
                                          </p:stCondLst>
                                        </p:cTn>
                                        <p:tgtEl>
                                          <p:spTgt spid="842"/>
                                        </p:tgtEl>
                                        <p:attrNameLst>
                                          <p:attrName>style.visibility</p:attrName>
                                        </p:attrNameLst>
                                      </p:cBhvr>
                                      <p:to>
                                        <p:strVal val="visible"/>
                                      </p:to>
                                    </p:set>
                                    <p:animEffect filter="fade" transition="in">
                                      <p:cBhvr>
                                        <p:cTn dur="1000"/>
                                        <p:tgtEl>
                                          <p:spTgt spid="8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47"/>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Using BERT for Abstractive Summarization</a:t>
            </a:r>
            <a:endParaRPr/>
          </a:p>
        </p:txBody>
      </p:sp>
      <p:sp>
        <p:nvSpPr>
          <p:cNvPr id="851" name="Google Shape;851;p47"/>
          <p:cNvSpPr txBox="1"/>
          <p:nvPr>
            <p:ph idx="1" type="body"/>
          </p:nvPr>
        </p:nvSpPr>
        <p:spPr>
          <a:xfrm>
            <a:off x="838200" y="1825625"/>
            <a:ext cx="8100000" cy="3813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BERT is a pre-trained transformer model</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IE"/>
              <a:t>Can we use this to do text summarization with less effort?</a:t>
            </a:r>
            <a:endParaRPr/>
          </a:p>
        </p:txBody>
      </p:sp>
      <p:sp>
        <p:nvSpPr>
          <p:cNvPr id="852" name="Google Shape;852;p47"/>
          <p:cNvSpPr/>
          <p:nvPr/>
        </p:nvSpPr>
        <p:spPr>
          <a:xfrm>
            <a:off x="3655725" y="5918350"/>
            <a:ext cx="8190300" cy="738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IE"/>
              <a:t>Based on: Liu and Lapata “Text Summarization with Pretrained Encoders” </a:t>
            </a:r>
            <a:endParaRPr/>
          </a:p>
          <a:p>
            <a:pPr indent="0" lvl="0" marL="0" rtl="0" algn="l">
              <a:spcBef>
                <a:spcPts val="0"/>
              </a:spcBef>
              <a:spcAft>
                <a:spcPts val="0"/>
              </a:spcAft>
              <a:buNone/>
            </a:pPr>
            <a:r>
              <a:rPr lang="en-IE" u="sng">
                <a:solidFill>
                  <a:schemeClr val="hlink"/>
                </a:solidFill>
                <a:hlinkClick r:id="rId3"/>
              </a:rPr>
              <a:t>https://arxiv.org/pdf/1908.08345.pdf</a:t>
            </a:r>
            <a:r>
              <a:rPr lang="en-IE"/>
              <a:t> </a:t>
            </a:r>
            <a:endParaRPr/>
          </a:p>
        </p:txBody>
      </p:sp>
      <p:pic>
        <p:nvPicPr>
          <p:cNvPr id="853" name="Google Shape;853;p47"/>
          <p:cNvPicPr preferRelativeResize="0"/>
          <p:nvPr/>
        </p:nvPicPr>
        <p:blipFill>
          <a:blip r:embed="rId4">
            <a:alphaModFix/>
          </a:blip>
          <a:stretch>
            <a:fillRect/>
          </a:stretch>
        </p:blipFill>
        <p:spPr>
          <a:xfrm>
            <a:off x="8804003" y="1673000"/>
            <a:ext cx="2474675" cy="41185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48"/>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Extractive summarization</a:t>
            </a:r>
            <a:endParaRPr/>
          </a:p>
        </p:txBody>
      </p:sp>
      <p:sp>
        <p:nvSpPr>
          <p:cNvPr id="860" name="Google Shape;860;p48"/>
          <p:cNvSpPr txBox="1"/>
          <p:nvPr>
            <p:ph idx="1" type="body"/>
          </p:nvPr>
        </p:nvSpPr>
        <p:spPr>
          <a:xfrm>
            <a:off x="838200" y="1825625"/>
            <a:ext cx="10515600" cy="839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b="1" lang="en-IE"/>
              <a:t>Task:</a:t>
            </a:r>
            <a:r>
              <a:rPr lang="en-IE"/>
              <a:t> For each input sentence predict if it is in the summary</a:t>
            </a:r>
            <a:endParaRPr/>
          </a:p>
        </p:txBody>
      </p:sp>
      <p:sp>
        <p:nvSpPr>
          <p:cNvPr id="861" name="Google Shape;861;p48"/>
          <p:cNvSpPr/>
          <p:nvPr/>
        </p:nvSpPr>
        <p:spPr>
          <a:xfrm>
            <a:off x="532950" y="5223200"/>
            <a:ext cx="1281000" cy="51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Galway</a:t>
            </a:r>
            <a:endParaRPr sz="1800">
              <a:latin typeface="Calibri"/>
              <a:ea typeface="Calibri"/>
              <a:cs typeface="Calibri"/>
              <a:sym typeface="Calibri"/>
            </a:endParaRPr>
          </a:p>
        </p:txBody>
      </p:sp>
      <p:sp>
        <p:nvSpPr>
          <p:cNvPr id="862" name="Google Shape;862;p48"/>
          <p:cNvSpPr/>
          <p:nvPr/>
        </p:nvSpPr>
        <p:spPr>
          <a:xfrm>
            <a:off x="2136888" y="5223200"/>
            <a:ext cx="1281000" cy="51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is</a:t>
            </a:r>
            <a:endParaRPr sz="1800">
              <a:latin typeface="Calibri"/>
              <a:ea typeface="Calibri"/>
              <a:cs typeface="Calibri"/>
              <a:sym typeface="Calibri"/>
            </a:endParaRPr>
          </a:p>
        </p:txBody>
      </p:sp>
      <p:sp>
        <p:nvSpPr>
          <p:cNvPr id="863" name="Google Shape;863;p48"/>
          <p:cNvSpPr/>
          <p:nvPr/>
        </p:nvSpPr>
        <p:spPr>
          <a:xfrm>
            <a:off x="3740825" y="5223200"/>
            <a:ext cx="1281000" cy="51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a</a:t>
            </a:r>
            <a:endParaRPr sz="1800">
              <a:latin typeface="Calibri"/>
              <a:ea typeface="Calibri"/>
              <a:cs typeface="Calibri"/>
              <a:sym typeface="Calibri"/>
            </a:endParaRPr>
          </a:p>
        </p:txBody>
      </p:sp>
      <p:sp>
        <p:nvSpPr>
          <p:cNvPr id="864" name="Google Shape;864;p48"/>
          <p:cNvSpPr/>
          <p:nvPr/>
        </p:nvSpPr>
        <p:spPr>
          <a:xfrm>
            <a:off x="5344763" y="5223200"/>
            <a:ext cx="1281000" cy="51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city</a:t>
            </a:r>
            <a:endParaRPr sz="1800">
              <a:latin typeface="Calibri"/>
              <a:ea typeface="Calibri"/>
              <a:cs typeface="Calibri"/>
              <a:sym typeface="Calibri"/>
            </a:endParaRPr>
          </a:p>
        </p:txBody>
      </p:sp>
      <p:sp>
        <p:nvSpPr>
          <p:cNvPr id="865" name="Google Shape;865;p48"/>
          <p:cNvSpPr/>
          <p:nvPr/>
        </p:nvSpPr>
        <p:spPr>
          <a:xfrm>
            <a:off x="6948700" y="5223200"/>
            <a:ext cx="1281000" cy="514200"/>
          </a:xfrm>
          <a:prstGeom prst="rect">
            <a:avLst/>
          </a:prstGeom>
          <a:solidFill>
            <a:srgbClr val="9BBB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CLS</a:t>
            </a:r>
            <a:endParaRPr sz="1800">
              <a:latin typeface="Calibri"/>
              <a:ea typeface="Calibri"/>
              <a:cs typeface="Calibri"/>
              <a:sym typeface="Calibri"/>
            </a:endParaRPr>
          </a:p>
        </p:txBody>
      </p:sp>
      <p:sp>
        <p:nvSpPr>
          <p:cNvPr id="866" name="Google Shape;866;p48"/>
          <p:cNvSpPr/>
          <p:nvPr/>
        </p:nvSpPr>
        <p:spPr>
          <a:xfrm>
            <a:off x="701250" y="4123225"/>
            <a:ext cx="7339500" cy="701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3500">
                <a:latin typeface="Calibri"/>
                <a:ea typeface="Calibri"/>
                <a:cs typeface="Calibri"/>
                <a:sym typeface="Calibri"/>
              </a:rPr>
              <a:t>BERT</a:t>
            </a:r>
            <a:endParaRPr b="1" sz="3500">
              <a:latin typeface="Calibri"/>
              <a:ea typeface="Calibri"/>
              <a:cs typeface="Calibri"/>
              <a:sym typeface="Calibri"/>
            </a:endParaRPr>
          </a:p>
        </p:txBody>
      </p:sp>
      <p:sp>
        <p:nvSpPr>
          <p:cNvPr id="867" name="Google Shape;867;p48"/>
          <p:cNvSpPr/>
          <p:nvPr/>
        </p:nvSpPr>
        <p:spPr>
          <a:xfrm>
            <a:off x="532950" y="3262550"/>
            <a:ext cx="1281000" cy="514200"/>
          </a:xfrm>
          <a:prstGeom prst="rect">
            <a:avLst/>
          </a:prstGeom>
          <a:solidFill>
            <a:schemeClr val="lt2"/>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solidFill>
                  <a:srgbClr val="3F3F3F"/>
                </a:solidFill>
                <a:latin typeface="Calibri"/>
                <a:ea typeface="Calibri"/>
                <a:cs typeface="Calibri"/>
                <a:sym typeface="Calibri"/>
              </a:rPr>
              <a:t>discarded</a:t>
            </a:r>
            <a:endParaRPr sz="1800">
              <a:solidFill>
                <a:srgbClr val="3F3F3F"/>
              </a:solidFill>
              <a:latin typeface="Calibri"/>
              <a:ea typeface="Calibri"/>
              <a:cs typeface="Calibri"/>
              <a:sym typeface="Calibri"/>
            </a:endParaRPr>
          </a:p>
        </p:txBody>
      </p:sp>
      <p:sp>
        <p:nvSpPr>
          <p:cNvPr id="868" name="Google Shape;868;p48"/>
          <p:cNvSpPr/>
          <p:nvPr/>
        </p:nvSpPr>
        <p:spPr>
          <a:xfrm>
            <a:off x="2136888" y="3262550"/>
            <a:ext cx="1281000" cy="514200"/>
          </a:xfrm>
          <a:prstGeom prst="rect">
            <a:avLst/>
          </a:prstGeom>
          <a:solidFill>
            <a:schemeClr val="lt2"/>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solidFill>
                  <a:srgbClr val="3F3F3F"/>
                </a:solidFill>
                <a:latin typeface="Calibri"/>
                <a:ea typeface="Calibri"/>
                <a:cs typeface="Calibri"/>
                <a:sym typeface="Calibri"/>
              </a:rPr>
              <a:t>discarded</a:t>
            </a:r>
            <a:endParaRPr sz="1800">
              <a:solidFill>
                <a:srgbClr val="3F3F3F"/>
              </a:solidFill>
              <a:latin typeface="Calibri"/>
              <a:ea typeface="Calibri"/>
              <a:cs typeface="Calibri"/>
              <a:sym typeface="Calibri"/>
            </a:endParaRPr>
          </a:p>
        </p:txBody>
      </p:sp>
      <p:sp>
        <p:nvSpPr>
          <p:cNvPr id="869" name="Google Shape;869;p48"/>
          <p:cNvSpPr/>
          <p:nvPr/>
        </p:nvSpPr>
        <p:spPr>
          <a:xfrm>
            <a:off x="3740825" y="3262550"/>
            <a:ext cx="1281000" cy="514200"/>
          </a:xfrm>
          <a:prstGeom prst="rect">
            <a:avLst/>
          </a:prstGeom>
          <a:solidFill>
            <a:schemeClr val="lt2"/>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solidFill>
                  <a:srgbClr val="3F3F3F"/>
                </a:solidFill>
                <a:latin typeface="Calibri"/>
                <a:ea typeface="Calibri"/>
                <a:cs typeface="Calibri"/>
                <a:sym typeface="Calibri"/>
              </a:rPr>
              <a:t>discarded</a:t>
            </a:r>
            <a:endParaRPr sz="1800">
              <a:solidFill>
                <a:srgbClr val="3F3F3F"/>
              </a:solidFill>
              <a:latin typeface="Calibri"/>
              <a:ea typeface="Calibri"/>
              <a:cs typeface="Calibri"/>
              <a:sym typeface="Calibri"/>
            </a:endParaRPr>
          </a:p>
        </p:txBody>
      </p:sp>
      <p:sp>
        <p:nvSpPr>
          <p:cNvPr id="870" name="Google Shape;870;p48"/>
          <p:cNvSpPr/>
          <p:nvPr/>
        </p:nvSpPr>
        <p:spPr>
          <a:xfrm>
            <a:off x="5344763" y="3262550"/>
            <a:ext cx="1281000" cy="514200"/>
          </a:xfrm>
          <a:prstGeom prst="rect">
            <a:avLst/>
          </a:prstGeom>
          <a:solidFill>
            <a:schemeClr val="lt2"/>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solidFill>
                  <a:srgbClr val="3F3F3F"/>
                </a:solidFill>
                <a:latin typeface="Calibri"/>
                <a:ea typeface="Calibri"/>
                <a:cs typeface="Calibri"/>
                <a:sym typeface="Calibri"/>
              </a:rPr>
              <a:t>discarded</a:t>
            </a:r>
            <a:endParaRPr sz="1800">
              <a:solidFill>
                <a:srgbClr val="3F3F3F"/>
              </a:solidFill>
              <a:latin typeface="Calibri"/>
              <a:ea typeface="Calibri"/>
              <a:cs typeface="Calibri"/>
              <a:sym typeface="Calibri"/>
            </a:endParaRPr>
          </a:p>
        </p:txBody>
      </p:sp>
      <p:sp>
        <p:nvSpPr>
          <p:cNvPr id="871" name="Google Shape;871;p48"/>
          <p:cNvSpPr/>
          <p:nvPr/>
        </p:nvSpPr>
        <p:spPr>
          <a:xfrm>
            <a:off x="6948700" y="3262550"/>
            <a:ext cx="1281000" cy="514200"/>
          </a:xfrm>
          <a:prstGeom prst="rect">
            <a:avLst/>
          </a:prstGeom>
          <a:solidFill>
            <a:srgbClr val="9BBB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sent</a:t>
            </a:r>
            <a:r>
              <a:rPr baseline="-25000" lang="en-IE" sz="1800">
                <a:latin typeface="Calibri"/>
                <a:ea typeface="Calibri"/>
                <a:cs typeface="Calibri"/>
                <a:sym typeface="Calibri"/>
              </a:rPr>
              <a:t>i</a:t>
            </a:r>
            <a:endParaRPr baseline="-25000" sz="1800">
              <a:latin typeface="Calibri"/>
              <a:ea typeface="Calibri"/>
              <a:cs typeface="Calibri"/>
              <a:sym typeface="Calibri"/>
            </a:endParaRPr>
          </a:p>
        </p:txBody>
      </p:sp>
      <p:sp>
        <p:nvSpPr>
          <p:cNvPr id="872" name="Google Shape;872;p48"/>
          <p:cNvSpPr/>
          <p:nvPr/>
        </p:nvSpPr>
        <p:spPr>
          <a:xfrm>
            <a:off x="8957000" y="3262550"/>
            <a:ext cx="2655300" cy="23004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IE" sz="1600">
                <a:latin typeface="Calibri"/>
                <a:ea typeface="Calibri"/>
                <a:cs typeface="Calibri"/>
                <a:sym typeface="Calibri"/>
              </a:rPr>
              <a:t>BERT adds a CLS token to each sentence and uses this for next sentence prediction.</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rPr lang="en-IE" sz="1600">
                <a:latin typeface="Calibri"/>
                <a:ea typeface="Calibri"/>
                <a:cs typeface="Calibri"/>
                <a:sym typeface="Calibri"/>
              </a:rPr>
              <a:t>This collects the sentence information and can be used as </a:t>
            </a:r>
            <a:r>
              <a:rPr b="1" lang="en-IE" sz="1600">
                <a:latin typeface="Calibri"/>
                <a:ea typeface="Calibri"/>
                <a:cs typeface="Calibri"/>
                <a:sym typeface="Calibri"/>
              </a:rPr>
              <a:t>sentence embedding</a:t>
            </a:r>
            <a:endParaRPr b="1" sz="16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5"/>
                                        </p:tgtEl>
                                        <p:attrNameLst>
                                          <p:attrName>style.visibility</p:attrName>
                                        </p:attrNameLst>
                                      </p:cBhvr>
                                      <p:to>
                                        <p:strVal val="visible"/>
                                      </p:to>
                                    </p:set>
                                    <p:animEffect filter="fade" transition="in">
                                      <p:cBhvr>
                                        <p:cTn dur="1000"/>
                                        <p:tgtEl>
                                          <p:spTgt spid="8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6"/>
                                        </p:tgtEl>
                                        <p:attrNameLst>
                                          <p:attrName>style.visibility</p:attrName>
                                        </p:attrNameLst>
                                      </p:cBhvr>
                                      <p:to>
                                        <p:strVal val="visible"/>
                                      </p:to>
                                    </p:set>
                                    <p:animEffect filter="fade" transition="in">
                                      <p:cBhvr>
                                        <p:cTn dur="1000"/>
                                        <p:tgtEl>
                                          <p:spTgt spid="866"/>
                                        </p:tgtEl>
                                      </p:cBhvr>
                                    </p:animEffect>
                                  </p:childTnLst>
                                </p:cTn>
                              </p:par>
                              <p:par>
                                <p:cTn fill="hold" nodeType="withEffect" presetClass="entr" presetID="10" presetSubtype="0">
                                  <p:stCondLst>
                                    <p:cond delay="0"/>
                                  </p:stCondLst>
                                  <p:childTnLst>
                                    <p:set>
                                      <p:cBhvr>
                                        <p:cTn dur="1" fill="hold">
                                          <p:stCondLst>
                                            <p:cond delay="0"/>
                                          </p:stCondLst>
                                        </p:cTn>
                                        <p:tgtEl>
                                          <p:spTgt spid="867"/>
                                        </p:tgtEl>
                                        <p:attrNameLst>
                                          <p:attrName>style.visibility</p:attrName>
                                        </p:attrNameLst>
                                      </p:cBhvr>
                                      <p:to>
                                        <p:strVal val="visible"/>
                                      </p:to>
                                    </p:set>
                                    <p:animEffect filter="fade" transition="in">
                                      <p:cBhvr>
                                        <p:cTn dur="1000"/>
                                        <p:tgtEl>
                                          <p:spTgt spid="867"/>
                                        </p:tgtEl>
                                      </p:cBhvr>
                                    </p:animEffect>
                                  </p:childTnLst>
                                </p:cTn>
                              </p:par>
                              <p:par>
                                <p:cTn fill="hold" nodeType="withEffect" presetClass="entr" presetID="10" presetSubtype="0">
                                  <p:stCondLst>
                                    <p:cond delay="0"/>
                                  </p:stCondLst>
                                  <p:childTnLst>
                                    <p:set>
                                      <p:cBhvr>
                                        <p:cTn dur="1" fill="hold">
                                          <p:stCondLst>
                                            <p:cond delay="0"/>
                                          </p:stCondLst>
                                        </p:cTn>
                                        <p:tgtEl>
                                          <p:spTgt spid="868"/>
                                        </p:tgtEl>
                                        <p:attrNameLst>
                                          <p:attrName>style.visibility</p:attrName>
                                        </p:attrNameLst>
                                      </p:cBhvr>
                                      <p:to>
                                        <p:strVal val="visible"/>
                                      </p:to>
                                    </p:set>
                                    <p:animEffect filter="fade" transition="in">
                                      <p:cBhvr>
                                        <p:cTn dur="1000"/>
                                        <p:tgtEl>
                                          <p:spTgt spid="868"/>
                                        </p:tgtEl>
                                      </p:cBhvr>
                                    </p:animEffect>
                                  </p:childTnLst>
                                </p:cTn>
                              </p:par>
                              <p:par>
                                <p:cTn fill="hold" nodeType="withEffect" presetClass="entr" presetID="10" presetSubtype="0">
                                  <p:stCondLst>
                                    <p:cond delay="0"/>
                                  </p:stCondLst>
                                  <p:childTnLst>
                                    <p:set>
                                      <p:cBhvr>
                                        <p:cTn dur="1" fill="hold">
                                          <p:stCondLst>
                                            <p:cond delay="0"/>
                                          </p:stCondLst>
                                        </p:cTn>
                                        <p:tgtEl>
                                          <p:spTgt spid="869"/>
                                        </p:tgtEl>
                                        <p:attrNameLst>
                                          <p:attrName>style.visibility</p:attrName>
                                        </p:attrNameLst>
                                      </p:cBhvr>
                                      <p:to>
                                        <p:strVal val="visible"/>
                                      </p:to>
                                    </p:set>
                                    <p:animEffect filter="fade" transition="in">
                                      <p:cBhvr>
                                        <p:cTn dur="1000"/>
                                        <p:tgtEl>
                                          <p:spTgt spid="869"/>
                                        </p:tgtEl>
                                      </p:cBhvr>
                                    </p:animEffect>
                                  </p:childTnLst>
                                </p:cTn>
                              </p:par>
                              <p:par>
                                <p:cTn fill="hold" nodeType="withEffect" presetClass="entr" presetID="10" presetSubtype="0">
                                  <p:stCondLst>
                                    <p:cond delay="0"/>
                                  </p:stCondLst>
                                  <p:childTnLst>
                                    <p:set>
                                      <p:cBhvr>
                                        <p:cTn dur="1" fill="hold">
                                          <p:stCondLst>
                                            <p:cond delay="0"/>
                                          </p:stCondLst>
                                        </p:cTn>
                                        <p:tgtEl>
                                          <p:spTgt spid="870"/>
                                        </p:tgtEl>
                                        <p:attrNameLst>
                                          <p:attrName>style.visibility</p:attrName>
                                        </p:attrNameLst>
                                      </p:cBhvr>
                                      <p:to>
                                        <p:strVal val="visible"/>
                                      </p:to>
                                    </p:set>
                                    <p:animEffect filter="fade" transition="in">
                                      <p:cBhvr>
                                        <p:cTn dur="1000"/>
                                        <p:tgtEl>
                                          <p:spTgt spid="870"/>
                                        </p:tgtEl>
                                      </p:cBhvr>
                                    </p:animEffect>
                                  </p:childTnLst>
                                </p:cTn>
                              </p:par>
                              <p:par>
                                <p:cTn fill="hold" nodeType="withEffect" presetClass="entr" presetID="10" presetSubtype="0">
                                  <p:stCondLst>
                                    <p:cond delay="0"/>
                                  </p:stCondLst>
                                  <p:childTnLst>
                                    <p:set>
                                      <p:cBhvr>
                                        <p:cTn dur="1" fill="hold">
                                          <p:stCondLst>
                                            <p:cond delay="0"/>
                                          </p:stCondLst>
                                        </p:cTn>
                                        <p:tgtEl>
                                          <p:spTgt spid="871"/>
                                        </p:tgtEl>
                                        <p:attrNameLst>
                                          <p:attrName>style.visibility</p:attrName>
                                        </p:attrNameLst>
                                      </p:cBhvr>
                                      <p:to>
                                        <p:strVal val="visible"/>
                                      </p:to>
                                    </p:set>
                                    <p:animEffect filter="fade" transition="in">
                                      <p:cBhvr>
                                        <p:cTn dur="1000"/>
                                        <p:tgtEl>
                                          <p:spTgt spid="8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2"/>
                                        </p:tgtEl>
                                        <p:attrNameLst>
                                          <p:attrName>style.visibility</p:attrName>
                                        </p:attrNameLst>
                                      </p:cBhvr>
                                      <p:to>
                                        <p:strVal val="visible"/>
                                      </p:to>
                                    </p:set>
                                    <p:animEffect filter="fade" transition="in">
                                      <p:cBhvr>
                                        <p:cTn dur="1000"/>
                                        <p:tgtEl>
                                          <p:spTgt spid="8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49"/>
          <p:cNvSpPr/>
          <p:nvPr/>
        </p:nvSpPr>
        <p:spPr>
          <a:xfrm>
            <a:off x="1954075" y="2742700"/>
            <a:ext cx="7825800" cy="2060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9"/>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Extractive Summarization (Liu and Lapata)</a:t>
            </a:r>
            <a:endParaRPr/>
          </a:p>
        </p:txBody>
      </p:sp>
      <p:sp>
        <p:nvSpPr>
          <p:cNvPr id="880" name="Google Shape;880;p49"/>
          <p:cNvSpPr/>
          <p:nvPr/>
        </p:nvSpPr>
        <p:spPr>
          <a:xfrm>
            <a:off x="1301500" y="5220825"/>
            <a:ext cx="1281000" cy="51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sent</a:t>
            </a:r>
            <a:r>
              <a:rPr baseline="-25000" lang="en-IE" sz="1800">
                <a:latin typeface="Calibri"/>
                <a:ea typeface="Calibri"/>
                <a:cs typeface="Calibri"/>
                <a:sym typeface="Calibri"/>
              </a:rPr>
              <a:t>1</a:t>
            </a:r>
            <a:endParaRPr baseline="-25000" sz="1800">
              <a:latin typeface="Calibri"/>
              <a:ea typeface="Calibri"/>
              <a:cs typeface="Calibri"/>
              <a:sym typeface="Calibri"/>
            </a:endParaRPr>
          </a:p>
        </p:txBody>
      </p:sp>
      <p:sp>
        <p:nvSpPr>
          <p:cNvPr id="881" name="Google Shape;881;p49"/>
          <p:cNvSpPr/>
          <p:nvPr/>
        </p:nvSpPr>
        <p:spPr>
          <a:xfrm>
            <a:off x="8812100" y="5220825"/>
            <a:ext cx="1281000" cy="514200"/>
          </a:xfrm>
          <a:prstGeom prst="rect">
            <a:avLst/>
          </a:prstGeom>
          <a:solidFill>
            <a:srgbClr val="D8D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sent</a:t>
            </a:r>
            <a:r>
              <a:rPr baseline="-25000" lang="en-IE" sz="1800">
                <a:latin typeface="Calibri"/>
                <a:ea typeface="Calibri"/>
                <a:cs typeface="Calibri"/>
                <a:sym typeface="Calibri"/>
              </a:rPr>
              <a:t>1</a:t>
            </a:r>
            <a:endParaRPr baseline="-25000" sz="1800">
              <a:latin typeface="Calibri"/>
              <a:ea typeface="Calibri"/>
              <a:cs typeface="Calibri"/>
              <a:sym typeface="Calibri"/>
            </a:endParaRPr>
          </a:p>
        </p:txBody>
      </p:sp>
      <p:sp>
        <p:nvSpPr>
          <p:cNvPr id="882" name="Google Shape;882;p49"/>
          <p:cNvSpPr/>
          <p:nvPr/>
        </p:nvSpPr>
        <p:spPr>
          <a:xfrm>
            <a:off x="5165625" y="5220825"/>
            <a:ext cx="1281000" cy="514200"/>
          </a:xfrm>
          <a:prstGeom prst="rect">
            <a:avLst/>
          </a:prstGeom>
          <a:solidFill>
            <a:srgbClr val="9BBB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sent</a:t>
            </a:r>
            <a:r>
              <a:rPr baseline="-25000" lang="en-IE" sz="1800">
                <a:latin typeface="Calibri"/>
                <a:ea typeface="Calibri"/>
                <a:cs typeface="Calibri"/>
                <a:sym typeface="Calibri"/>
              </a:rPr>
              <a:t>i</a:t>
            </a:r>
            <a:endParaRPr baseline="-25000" sz="1800">
              <a:latin typeface="Calibri"/>
              <a:ea typeface="Calibri"/>
              <a:cs typeface="Calibri"/>
              <a:sym typeface="Calibri"/>
            </a:endParaRPr>
          </a:p>
        </p:txBody>
      </p:sp>
      <p:sp>
        <p:nvSpPr>
          <p:cNvPr id="883" name="Google Shape;883;p49"/>
          <p:cNvSpPr/>
          <p:nvPr/>
        </p:nvSpPr>
        <p:spPr>
          <a:xfrm>
            <a:off x="2524425" y="3908175"/>
            <a:ext cx="6563400" cy="56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300">
                <a:latin typeface="Calibri"/>
                <a:ea typeface="Calibri"/>
                <a:cs typeface="Calibri"/>
                <a:sym typeface="Calibri"/>
              </a:rPr>
              <a:t>Multi-head Attention Layer</a:t>
            </a:r>
            <a:endParaRPr sz="2300">
              <a:latin typeface="Calibri"/>
              <a:ea typeface="Calibri"/>
              <a:cs typeface="Calibri"/>
              <a:sym typeface="Calibri"/>
            </a:endParaRPr>
          </a:p>
        </p:txBody>
      </p:sp>
      <p:sp>
        <p:nvSpPr>
          <p:cNvPr id="884" name="Google Shape;884;p49"/>
          <p:cNvSpPr/>
          <p:nvPr/>
        </p:nvSpPr>
        <p:spPr>
          <a:xfrm>
            <a:off x="2524425" y="2991900"/>
            <a:ext cx="6563400" cy="56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300">
                <a:latin typeface="Calibri"/>
                <a:ea typeface="Calibri"/>
                <a:cs typeface="Calibri"/>
                <a:sym typeface="Calibri"/>
              </a:rPr>
              <a:t>Feed Forward Network</a:t>
            </a:r>
            <a:endParaRPr sz="2300">
              <a:latin typeface="Calibri"/>
              <a:ea typeface="Calibri"/>
              <a:cs typeface="Calibri"/>
              <a:sym typeface="Calibri"/>
            </a:endParaRPr>
          </a:p>
        </p:txBody>
      </p:sp>
      <p:sp>
        <p:nvSpPr>
          <p:cNvPr id="885" name="Google Shape;885;p49"/>
          <p:cNvSpPr/>
          <p:nvPr/>
        </p:nvSpPr>
        <p:spPr>
          <a:xfrm>
            <a:off x="3150825" y="1797950"/>
            <a:ext cx="5310600" cy="56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300">
                <a:latin typeface="Calibri"/>
                <a:ea typeface="Calibri"/>
                <a:cs typeface="Calibri"/>
                <a:sym typeface="Calibri"/>
              </a:rPr>
              <a:t>Sigmoid Prediction Layer</a:t>
            </a:r>
            <a:endParaRPr sz="2300">
              <a:latin typeface="Calibri"/>
              <a:ea typeface="Calibri"/>
              <a:cs typeface="Calibri"/>
              <a:sym typeface="Calibri"/>
            </a:endParaRPr>
          </a:p>
        </p:txBody>
      </p:sp>
      <p:cxnSp>
        <p:nvCxnSpPr>
          <p:cNvPr id="886" name="Google Shape;886;p49"/>
          <p:cNvCxnSpPr>
            <a:stCxn id="880" idx="0"/>
            <a:endCxn id="883" idx="3"/>
          </p:cNvCxnSpPr>
          <p:nvPr/>
        </p:nvCxnSpPr>
        <p:spPr>
          <a:xfrm flipH="1" rot="10800000">
            <a:off x="1942000" y="4387125"/>
            <a:ext cx="1543500" cy="833700"/>
          </a:xfrm>
          <a:prstGeom prst="straightConnector1">
            <a:avLst/>
          </a:prstGeom>
          <a:noFill/>
          <a:ln cap="flat" cmpd="sng" w="38100">
            <a:solidFill>
              <a:schemeClr val="dk2"/>
            </a:solidFill>
            <a:prstDash val="solid"/>
            <a:round/>
            <a:headEnd len="med" w="med" type="none"/>
            <a:tailEnd len="med" w="med" type="triangle"/>
          </a:ln>
        </p:spPr>
      </p:cxnSp>
      <p:cxnSp>
        <p:nvCxnSpPr>
          <p:cNvPr id="887" name="Google Shape;887;p49"/>
          <p:cNvCxnSpPr>
            <a:stCxn id="882" idx="0"/>
            <a:endCxn id="883" idx="4"/>
          </p:cNvCxnSpPr>
          <p:nvPr/>
        </p:nvCxnSpPr>
        <p:spPr>
          <a:xfrm rot="10800000">
            <a:off x="5806125" y="4469325"/>
            <a:ext cx="0" cy="751500"/>
          </a:xfrm>
          <a:prstGeom prst="straightConnector1">
            <a:avLst/>
          </a:prstGeom>
          <a:noFill/>
          <a:ln cap="flat" cmpd="sng" w="38100">
            <a:solidFill>
              <a:schemeClr val="dk2"/>
            </a:solidFill>
            <a:prstDash val="solid"/>
            <a:round/>
            <a:headEnd len="med" w="med" type="none"/>
            <a:tailEnd len="med" w="med" type="triangle"/>
          </a:ln>
        </p:spPr>
      </p:cxnSp>
      <p:cxnSp>
        <p:nvCxnSpPr>
          <p:cNvPr id="888" name="Google Shape;888;p49"/>
          <p:cNvCxnSpPr>
            <a:stCxn id="881" idx="0"/>
            <a:endCxn id="883" idx="5"/>
          </p:cNvCxnSpPr>
          <p:nvPr/>
        </p:nvCxnSpPr>
        <p:spPr>
          <a:xfrm rot="10800000">
            <a:off x="8126600" y="4387125"/>
            <a:ext cx="1326000" cy="833700"/>
          </a:xfrm>
          <a:prstGeom prst="straightConnector1">
            <a:avLst/>
          </a:prstGeom>
          <a:noFill/>
          <a:ln cap="flat" cmpd="sng" w="38100">
            <a:solidFill>
              <a:schemeClr val="dk2"/>
            </a:solidFill>
            <a:prstDash val="solid"/>
            <a:round/>
            <a:headEnd len="med" w="med" type="none"/>
            <a:tailEnd len="med" w="med" type="triangle"/>
          </a:ln>
        </p:spPr>
      </p:cxnSp>
      <p:cxnSp>
        <p:nvCxnSpPr>
          <p:cNvPr id="889" name="Google Shape;889;p49"/>
          <p:cNvCxnSpPr>
            <a:endCxn id="884" idx="4"/>
          </p:cNvCxnSpPr>
          <p:nvPr/>
        </p:nvCxnSpPr>
        <p:spPr>
          <a:xfrm rot="10800000">
            <a:off x="5806125" y="3552900"/>
            <a:ext cx="0" cy="355200"/>
          </a:xfrm>
          <a:prstGeom prst="straightConnector1">
            <a:avLst/>
          </a:prstGeom>
          <a:noFill/>
          <a:ln cap="flat" cmpd="sng" w="38100">
            <a:solidFill>
              <a:schemeClr val="dk2"/>
            </a:solidFill>
            <a:prstDash val="solid"/>
            <a:round/>
            <a:headEnd len="med" w="med" type="none"/>
            <a:tailEnd len="med" w="med" type="triangle"/>
          </a:ln>
        </p:spPr>
      </p:cxnSp>
      <p:cxnSp>
        <p:nvCxnSpPr>
          <p:cNvPr id="890" name="Google Shape;890;p49"/>
          <p:cNvCxnSpPr>
            <a:stCxn id="884" idx="0"/>
            <a:endCxn id="885" idx="4"/>
          </p:cNvCxnSpPr>
          <p:nvPr/>
        </p:nvCxnSpPr>
        <p:spPr>
          <a:xfrm rot="10800000">
            <a:off x="5806125" y="2358900"/>
            <a:ext cx="0" cy="633000"/>
          </a:xfrm>
          <a:prstGeom prst="straightConnector1">
            <a:avLst/>
          </a:prstGeom>
          <a:noFill/>
          <a:ln cap="flat" cmpd="sng" w="38100">
            <a:solidFill>
              <a:schemeClr val="dk2"/>
            </a:solidFill>
            <a:prstDash val="solid"/>
            <a:round/>
            <a:headEnd len="med" w="med" type="none"/>
            <a:tailEnd len="med" w="med" type="triangle"/>
          </a:ln>
        </p:spPr>
      </p:cxnSp>
      <p:sp>
        <p:nvSpPr>
          <p:cNvPr id="891" name="Google Shape;891;p49"/>
          <p:cNvSpPr txBox="1"/>
          <p:nvPr/>
        </p:nvSpPr>
        <p:spPr>
          <a:xfrm>
            <a:off x="3150813" y="4611750"/>
            <a:ext cx="1543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E" sz="7000">
                <a:latin typeface="Calibri"/>
                <a:ea typeface="Calibri"/>
                <a:cs typeface="Calibri"/>
                <a:sym typeface="Calibri"/>
              </a:rPr>
              <a:t>…</a:t>
            </a:r>
            <a:endParaRPr sz="7000">
              <a:latin typeface="Calibri"/>
              <a:ea typeface="Calibri"/>
              <a:cs typeface="Calibri"/>
              <a:sym typeface="Calibri"/>
            </a:endParaRPr>
          </a:p>
        </p:txBody>
      </p:sp>
      <p:sp>
        <p:nvSpPr>
          <p:cNvPr id="892" name="Google Shape;892;p49"/>
          <p:cNvSpPr txBox="1"/>
          <p:nvPr/>
        </p:nvSpPr>
        <p:spPr>
          <a:xfrm>
            <a:off x="7044488" y="4597250"/>
            <a:ext cx="1543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E" sz="7000">
                <a:latin typeface="Calibri"/>
                <a:ea typeface="Calibri"/>
                <a:cs typeface="Calibri"/>
                <a:sym typeface="Calibri"/>
              </a:rPr>
              <a:t>…</a:t>
            </a:r>
            <a:endParaRPr sz="7000">
              <a:latin typeface="Calibri"/>
              <a:ea typeface="Calibri"/>
              <a:cs typeface="Calibri"/>
              <a:sym typeface="Calibri"/>
            </a:endParaRPr>
          </a:p>
        </p:txBody>
      </p:sp>
      <p:sp>
        <p:nvSpPr>
          <p:cNvPr id="893" name="Google Shape;893;p49"/>
          <p:cNvSpPr/>
          <p:nvPr/>
        </p:nvSpPr>
        <p:spPr>
          <a:xfrm>
            <a:off x="10125725" y="2814250"/>
            <a:ext cx="308400" cy="1926000"/>
          </a:xfrm>
          <a:prstGeom prst="rightBrace">
            <a:avLst>
              <a:gd fmla="val 50000" name="adj1"/>
              <a:gd fmla="val 50000"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9"/>
          <p:cNvSpPr txBox="1"/>
          <p:nvPr/>
        </p:nvSpPr>
        <p:spPr>
          <a:xfrm>
            <a:off x="10611900" y="3376500"/>
            <a:ext cx="12810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E" sz="1700">
                <a:latin typeface="Calibri"/>
                <a:ea typeface="Calibri"/>
                <a:cs typeface="Calibri"/>
                <a:sym typeface="Calibri"/>
              </a:rPr>
              <a:t>Stacked Layers (2)</a:t>
            </a:r>
            <a:endParaRPr sz="1700">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50"/>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Abstractive Summarization</a:t>
            </a:r>
            <a:endParaRPr/>
          </a:p>
        </p:txBody>
      </p:sp>
      <p:sp>
        <p:nvSpPr>
          <p:cNvPr id="901" name="Google Shape;901;p50"/>
          <p:cNvSpPr txBox="1"/>
          <p:nvPr>
            <p:ph idx="1" type="body"/>
          </p:nvPr>
        </p:nvSpPr>
        <p:spPr>
          <a:xfrm>
            <a:off x="838200" y="1825625"/>
            <a:ext cx="5295300" cy="3813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Transformers were actually designed for machine translation</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IE"/>
              <a:t>Abstractive summarisation is a kind of translation (input → summary)</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IE"/>
              <a:t>They also fine-tuned BERT with both models (AbsExt)</a:t>
            </a:r>
            <a:endParaRPr/>
          </a:p>
        </p:txBody>
      </p:sp>
      <p:pic>
        <p:nvPicPr>
          <p:cNvPr id="902" name="Google Shape;902;p50"/>
          <p:cNvPicPr preferRelativeResize="0"/>
          <p:nvPr/>
        </p:nvPicPr>
        <p:blipFill>
          <a:blip r:embed="rId3">
            <a:alphaModFix/>
          </a:blip>
          <a:stretch>
            <a:fillRect/>
          </a:stretch>
        </p:blipFill>
        <p:spPr>
          <a:xfrm>
            <a:off x="7629050" y="83550"/>
            <a:ext cx="4095750" cy="5905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51"/>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Results (Liu and Lapata)</a:t>
            </a:r>
            <a:endParaRPr/>
          </a:p>
        </p:txBody>
      </p:sp>
      <p:pic>
        <p:nvPicPr>
          <p:cNvPr id="909" name="Google Shape;909;p51" title="Points scored"/>
          <p:cNvPicPr preferRelativeResize="0"/>
          <p:nvPr/>
        </p:nvPicPr>
        <p:blipFill>
          <a:blip r:embed="rId3">
            <a:alphaModFix/>
          </a:blip>
          <a:stretch>
            <a:fillRect/>
          </a:stretch>
        </p:blipFill>
        <p:spPr>
          <a:xfrm>
            <a:off x="3128050" y="1557344"/>
            <a:ext cx="8572500" cy="530066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52"/>
          <p:cNvSpPr txBox="1"/>
          <p:nvPr>
            <p:ph type="ctrTitle"/>
          </p:nvPr>
        </p:nvSpPr>
        <p:spPr>
          <a:xfrm>
            <a:off x="720934" y="434781"/>
            <a:ext cx="4048800" cy="207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a:t>Summary</a:t>
            </a:r>
            <a:endParaRPr/>
          </a:p>
        </p:txBody>
      </p:sp>
      <p:sp>
        <p:nvSpPr>
          <p:cNvPr id="916" name="Google Shape;916;p52"/>
          <p:cNvSpPr txBox="1"/>
          <p:nvPr>
            <p:ph idx="1" type="subTitle"/>
          </p:nvPr>
        </p:nvSpPr>
        <p:spPr>
          <a:xfrm>
            <a:off x="720934" y="2838917"/>
            <a:ext cx="4048800" cy="19638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7"/>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Mean pooling</a:t>
            </a:r>
            <a:endParaRPr/>
          </a:p>
        </p:txBody>
      </p:sp>
      <p:sp>
        <p:nvSpPr>
          <p:cNvPr id="278" name="Google Shape;278;p17"/>
          <p:cNvSpPr txBox="1"/>
          <p:nvPr>
            <p:ph idx="1" type="body"/>
          </p:nvPr>
        </p:nvSpPr>
        <p:spPr>
          <a:xfrm>
            <a:off x="838200" y="1825625"/>
            <a:ext cx="5257800" cy="3813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The last state is often not a best representation of the model.</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IE"/>
              <a:t>Another alternative is to average all outputs</a:t>
            </a:r>
            <a:endParaRPr/>
          </a:p>
        </p:txBody>
      </p:sp>
      <p:sp>
        <p:nvSpPr>
          <p:cNvPr id="279" name="Google Shape;279;p17"/>
          <p:cNvSpPr txBox="1"/>
          <p:nvPr>
            <p:ph idx="11" type="ftr"/>
          </p:nvPr>
        </p:nvSpPr>
        <p:spPr>
          <a:xfrm>
            <a:off x="7239000" y="6113463"/>
            <a:ext cx="4114800" cy="365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IE"/>
              <a:t>‹#›</a:t>
            </a:fld>
            <a:endParaRPr/>
          </a:p>
        </p:txBody>
      </p:sp>
      <p:sp>
        <p:nvSpPr>
          <p:cNvPr id="280" name="Google Shape;280;p17"/>
          <p:cNvSpPr/>
          <p:nvPr/>
        </p:nvSpPr>
        <p:spPr>
          <a:xfrm>
            <a:off x="6507450" y="4279688"/>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h</a:t>
            </a:r>
            <a:r>
              <a:rPr b="1" baseline="-25000" lang="en-IE" sz="2400">
                <a:solidFill>
                  <a:schemeClr val="dk1"/>
                </a:solidFill>
                <a:latin typeface="Calibri"/>
                <a:ea typeface="Calibri"/>
                <a:cs typeface="Calibri"/>
                <a:sym typeface="Calibri"/>
              </a:rPr>
              <a:t>1</a:t>
            </a:r>
            <a:endParaRPr baseline="-25000">
              <a:solidFill>
                <a:schemeClr val="dk1"/>
              </a:solidFill>
            </a:endParaRPr>
          </a:p>
        </p:txBody>
      </p:sp>
      <p:sp>
        <p:nvSpPr>
          <p:cNvPr id="281" name="Google Shape;281;p17"/>
          <p:cNvSpPr/>
          <p:nvPr/>
        </p:nvSpPr>
        <p:spPr>
          <a:xfrm>
            <a:off x="8198275" y="4279688"/>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h</a:t>
            </a:r>
            <a:r>
              <a:rPr b="1" baseline="-25000" lang="en-IE" sz="2400">
                <a:solidFill>
                  <a:schemeClr val="dk1"/>
                </a:solidFill>
                <a:latin typeface="Calibri"/>
                <a:ea typeface="Calibri"/>
                <a:cs typeface="Calibri"/>
                <a:sym typeface="Calibri"/>
              </a:rPr>
              <a:t>2</a:t>
            </a:r>
            <a:endParaRPr baseline="-25000">
              <a:solidFill>
                <a:schemeClr val="dk1"/>
              </a:solidFill>
            </a:endParaRPr>
          </a:p>
        </p:txBody>
      </p:sp>
      <p:sp>
        <p:nvSpPr>
          <p:cNvPr id="282" name="Google Shape;282;p17"/>
          <p:cNvSpPr/>
          <p:nvPr/>
        </p:nvSpPr>
        <p:spPr>
          <a:xfrm>
            <a:off x="9824225" y="4279688"/>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h</a:t>
            </a:r>
            <a:r>
              <a:rPr b="1" baseline="-25000" lang="en-IE" sz="2400">
                <a:solidFill>
                  <a:schemeClr val="dk1"/>
                </a:solidFill>
                <a:latin typeface="Calibri"/>
                <a:ea typeface="Calibri"/>
                <a:cs typeface="Calibri"/>
                <a:sym typeface="Calibri"/>
              </a:rPr>
              <a:t>3</a:t>
            </a:r>
            <a:endParaRPr baseline="-25000"/>
          </a:p>
        </p:txBody>
      </p:sp>
      <p:cxnSp>
        <p:nvCxnSpPr>
          <p:cNvPr id="283" name="Google Shape;283;p17"/>
          <p:cNvCxnSpPr>
            <a:endCxn id="280" idx="1"/>
          </p:cNvCxnSpPr>
          <p:nvPr/>
        </p:nvCxnSpPr>
        <p:spPr>
          <a:xfrm flipH="1" rot="10800000">
            <a:off x="6262350" y="4594838"/>
            <a:ext cx="245100" cy="9300"/>
          </a:xfrm>
          <a:prstGeom prst="straightConnector1">
            <a:avLst/>
          </a:prstGeom>
          <a:noFill/>
          <a:ln cap="flat" cmpd="sng" w="28575">
            <a:solidFill>
              <a:schemeClr val="dk2"/>
            </a:solidFill>
            <a:prstDash val="solid"/>
            <a:round/>
            <a:headEnd len="med" w="med" type="none"/>
            <a:tailEnd len="med" w="med" type="triangle"/>
          </a:ln>
        </p:spPr>
      </p:cxnSp>
      <p:cxnSp>
        <p:nvCxnSpPr>
          <p:cNvPr id="284" name="Google Shape;284;p17"/>
          <p:cNvCxnSpPr>
            <a:stCxn id="280" idx="3"/>
            <a:endCxn id="281" idx="1"/>
          </p:cNvCxnSpPr>
          <p:nvPr/>
        </p:nvCxnSpPr>
        <p:spPr>
          <a:xfrm>
            <a:off x="7600950" y="4594838"/>
            <a:ext cx="597300" cy="0"/>
          </a:xfrm>
          <a:prstGeom prst="straightConnector1">
            <a:avLst/>
          </a:prstGeom>
          <a:noFill/>
          <a:ln cap="flat" cmpd="sng" w="28575">
            <a:solidFill>
              <a:schemeClr val="dk2"/>
            </a:solidFill>
            <a:prstDash val="solid"/>
            <a:round/>
            <a:headEnd len="med" w="med" type="none"/>
            <a:tailEnd len="med" w="med" type="triangle"/>
          </a:ln>
        </p:spPr>
      </p:cxnSp>
      <p:cxnSp>
        <p:nvCxnSpPr>
          <p:cNvPr id="285" name="Google Shape;285;p17"/>
          <p:cNvCxnSpPr>
            <a:stCxn id="281" idx="3"/>
            <a:endCxn id="282" idx="1"/>
          </p:cNvCxnSpPr>
          <p:nvPr/>
        </p:nvCxnSpPr>
        <p:spPr>
          <a:xfrm>
            <a:off x="9291775" y="4594838"/>
            <a:ext cx="532500" cy="0"/>
          </a:xfrm>
          <a:prstGeom prst="straightConnector1">
            <a:avLst/>
          </a:prstGeom>
          <a:noFill/>
          <a:ln cap="flat" cmpd="sng" w="28575">
            <a:solidFill>
              <a:schemeClr val="dk2"/>
            </a:solidFill>
            <a:prstDash val="solid"/>
            <a:round/>
            <a:headEnd len="med" w="med" type="none"/>
            <a:tailEnd len="med" w="med" type="triangle"/>
          </a:ln>
        </p:spPr>
      </p:cxnSp>
      <p:sp>
        <p:nvSpPr>
          <p:cNvPr id="286" name="Google Shape;286;p17"/>
          <p:cNvSpPr/>
          <p:nvPr/>
        </p:nvSpPr>
        <p:spPr>
          <a:xfrm>
            <a:off x="6535200" y="528058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x</a:t>
            </a:r>
            <a:r>
              <a:rPr b="1" baseline="-25000" lang="en-IE" sz="2400">
                <a:latin typeface="Calibri"/>
                <a:ea typeface="Calibri"/>
                <a:cs typeface="Calibri"/>
                <a:sym typeface="Calibri"/>
              </a:rPr>
              <a:t>1</a:t>
            </a:r>
            <a:endParaRPr b="1" baseline="-25000" sz="2400">
              <a:latin typeface="Calibri"/>
              <a:ea typeface="Calibri"/>
              <a:cs typeface="Calibri"/>
              <a:sym typeface="Calibri"/>
            </a:endParaRPr>
          </a:p>
        </p:txBody>
      </p:sp>
      <p:sp>
        <p:nvSpPr>
          <p:cNvPr id="287" name="Google Shape;287;p17"/>
          <p:cNvSpPr/>
          <p:nvPr/>
        </p:nvSpPr>
        <p:spPr>
          <a:xfrm>
            <a:off x="8226025" y="528058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x</a:t>
            </a:r>
            <a:r>
              <a:rPr b="1" baseline="-25000" lang="en-IE" sz="2400">
                <a:latin typeface="Calibri"/>
                <a:ea typeface="Calibri"/>
                <a:cs typeface="Calibri"/>
                <a:sym typeface="Calibri"/>
              </a:rPr>
              <a:t>2</a:t>
            </a:r>
            <a:endParaRPr b="1" baseline="-25000" sz="2400">
              <a:latin typeface="Calibri"/>
              <a:ea typeface="Calibri"/>
              <a:cs typeface="Calibri"/>
              <a:sym typeface="Calibri"/>
            </a:endParaRPr>
          </a:p>
        </p:txBody>
      </p:sp>
      <p:sp>
        <p:nvSpPr>
          <p:cNvPr id="288" name="Google Shape;288;p17"/>
          <p:cNvSpPr/>
          <p:nvPr/>
        </p:nvSpPr>
        <p:spPr>
          <a:xfrm>
            <a:off x="9851975" y="528058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x</a:t>
            </a:r>
            <a:r>
              <a:rPr b="1" baseline="-25000" lang="en-IE" sz="2400">
                <a:latin typeface="Calibri"/>
                <a:ea typeface="Calibri"/>
                <a:cs typeface="Calibri"/>
                <a:sym typeface="Calibri"/>
              </a:rPr>
              <a:t>3</a:t>
            </a:r>
            <a:endParaRPr b="1" baseline="-25000" sz="2400">
              <a:latin typeface="Calibri"/>
              <a:ea typeface="Calibri"/>
              <a:cs typeface="Calibri"/>
              <a:sym typeface="Calibri"/>
            </a:endParaRPr>
          </a:p>
        </p:txBody>
      </p:sp>
      <p:cxnSp>
        <p:nvCxnSpPr>
          <p:cNvPr id="289" name="Google Shape;289;p17"/>
          <p:cNvCxnSpPr>
            <a:stCxn id="286" idx="0"/>
            <a:endCxn id="280" idx="2"/>
          </p:cNvCxnSpPr>
          <p:nvPr/>
        </p:nvCxnSpPr>
        <p:spPr>
          <a:xfrm rot="10800000">
            <a:off x="7054200" y="4910088"/>
            <a:ext cx="0" cy="370500"/>
          </a:xfrm>
          <a:prstGeom prst="straightConnector1">
            <a:avLst/>
          </a:prstGeom>
          <a:noFill/>
          <a:ln cap="flat" cmpd="sng" w="28575">
            <a:solidFill>
              <a:schemeClr val="dk2"/>
            </a:solidFill>
            <a:prstDash val="solid"/>
            <a:round/>
            <a:headEnd len="med" w="med" type="none"/>
            <a:tailEnd len="med" w="med" type="triangle"/>
          </a:ln>
        </p:spPr>
      </p:cxnSp>
      <p:cxnSp>
        <p:nvCxnSpPr>
          <p:cNvPr id="290" name="Google Shape;290;p17"/>
          <p:cNvCxnSpPr>
            <a:stCxn id="287" idx="0"/>
            <a:endCxn id="281" idx="2"/>
          </p:cNvCxnSpPr>
          <p:nvPr/>
        </p:nvCxnSpPr>
        <p:spPr>
          <a:xfrm rot="10800000">
            <a:off x="8745025" y="4910088"/>
            <a:ext cx="0" cy="370500"/>
          </a:xfrm>
          <a:prstGeom prst="straightConnector1">
            <a:avLst/>
          </a:prstGeom>
          <a:noFill/>
          <a:ln cap="flat" cmpd="sng" w="28575">
            <a:solidFill>
              <a:schemeClr val="dk2"/>
            </a:solidFill>
            <a:prstDash val="solid"/>
            <a:round/>
            <a:headEnd len="med" w="med" type="none"/>
            <a:tailEnd len="med" w="med" type="triangle"/>
          </a:ln>
        </p:spPr>
      </p:cxnSp>
      <p:cxnSp>
        <p:nvCxnSpPr>
          <p:cNvPr id="291" name="Google Shape;291;p17"/>
          <p:cNvCxnSpPr>
            <a:stCxn id="288" idx="0"/>
            <a:endCxn id="282" idx="2"/>
          </p:cNvCxnSpPr>
          <p:nvPr/>
        </p:nvCxnSpPr>
        <p:spPr>
          <a:xfrm rot="10800000">
            <a:off x="10370975" y="4910088"/>
            <a:ext cx="0" cy="370500"/>
          </a:xfrm>
          <a:prstGeom prst="straightConnector1">
            <a:avLst/>
          </a:prstGeom>
          <a:noFill/>
          <a:ln cap="flat" cmpd="sng" w="28575">
            <a:solidFill>
              <a:schemeClr val="dk2"/>
            </a:solidFill>
            <a:prstDash val="solid"/>
            <a:round/>
            <a:headEnd len="med" w="med" type="none"/>
            <a:tailEnd len="med" w="med" type="triangle"/>
          </a:ln>
        </p:spPr>
      </p:cxnSp>
      <p:sp>
        <p:nvSpPr>
          <p:cNvPr id="292" name="Google Shape;292;p17"/>
          <p:cNvSpPr/>
          <p:nvPr/>
        </p:nvSpPr>
        <p:spPr>
          <a:xfrm>
            <a:off x="6535200" y="337988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y</a:t>
            </a:r>
            <a:r>
              <a:rPr b="1" baseline="-25000" lang="en-IE" sz="2400">
                <a:latin typeface="Calibri"/>
                <a:ea typeface="Calibri"/>
                <a:cs typeface="Calibri"/>
                <a:sym typeface="Calibri"/>
              </a:rPr>
              <a:t>1</a:t>
            </a:r>
            <a:endParaRPr b="1" baseline="-25000" sz="2400">
              <a:latin typeface="Calibri"/>
              <a:ea typeface="Calibri"/>
              <a:cs typeface="Calibri"/>
              <a:sym typeface="Calibri"/>
            </a:endParaRPr>
          </a:p>
        </p:txBody>
      </p:sp>
      <p:sp>
        <p:nvSpPr>
          <p:cNvPr id="293" name="Google Shape;293;p17"/>
          <p:cNvSpPr/>
          <p:nvPr/>
        </p:nvSpPr>
        <p:spPr>
          <a:xfrm>
            <a:off x="8226025" y="337988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y</a:t>
            </a:r>
            <a:r>
              <a:rPr b="1" baseline="-25000" lang="en-IE" sz="2400">
                <a:latin typeface="Calibri"/>
                <a:ea typeface="Calibri"/>
                <a:cs typeface="Calibri"/>
                <a:sym typeface="Calibri"/>
              </a:rPr>
              <a:t>2</a:t>
            </a:r>
            <a:endParaRPr b="1" baseline="-25000" sz="2400">
              <a:latin typeface="Calibri"/>
              <a:ea typeface="Calibri"/>
              <a:cs typeface="Calibri"/>
              <a:sym typeface="Calibri"/>
            </a:endParaRPr>
          </a:p>
        </p:txBody>
      </p:sp>
      <p:sp>
        <p:nvSpPr>
          <p:cNvPr id="294" name="Google Shape;294;p17"/>
          <p:cNvSpPr/>
          <p:nvPr/>
        </p:nvSpPr>
        <p:spPr>
          <a:xfrm>
            <a:off x="9851975" y="337988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y</a:t>
            </a:r>
            <a:r>
              <a:rPr b="1" baseline="-25000" lang="en-IE" sz="2400">
                <a:latin typeface="Calibri"/>
                <a:ea typeface="Calibri"/>
                <a:cs typeface="Calibri"/>
                <a:sym typeface="Calibri"/>
              </a:rPr>
              <a:t>3</a:t>
            </a:r>
            <a:endParaRPr b="1" baseline="-25000" sz="2400">
              <a:latin typeface="Calibri"/>
              <a:ea typeface="Calibri"/>
              <a:cs typeface="Calibri"/>
              <a:sym typeface="Calibri"/>
            </a:endParaRPr>
          </a:p>
        </p:txBody>
      </p:sp>
      <p:cxnSp>
        <p:nvCxnSpPr>
          <p:cNvPr id="295" name="Google Shape;295;p17"/>
          <p:cNvCxnSpPr>
            <a:stCxn id="280" idx="0"/>
            <a:endCxn id="292" idx="2"/>
          </p:cNvCxnSpPr>
          <p:nvPr/>
        </p:nvCxnSpPr>
        <p:spPr>
          <a:xfrm rot="10800000">
            <a:off x="7054200" y="3904988"/>
            <a:ext cx="0" cy="374700"/>
          </a:xfrm>
          <a:prstGeom prst="straightConnector1">
            <a:avLst/>
          </a:prstGeom>
          <a:noFill/>
          <a:ln cap="flat" cmpd="sng" w="28575">
            <a:solidFill>
              <a:schemeClr val="dk2"/>
            </a:solidFill>
            <a:prstDash val="solid"/>
            <a:round/>
            <a:headEnd len="med" w="med" type="none"/>
            <a:tailEnd len="med" w="med" type="triangle"/>
          </a:ln>
        </p:spPr>
      </p:cxnSp>
      <p:cxnSp>
        <p:nvCxnSpPr>
          <p:cNvPr id="296" name="Google Shape;296;p17"/>
          <p:cNvCxnSpPr>
            <a:stCxn id="281" idx="0"/>
            <a:endCxn id="293" idx="2"/>
          </p:cNvCxnSpPr>
          <p:nvPr/>
        </p:nvCxnSpPr>
        <p:spPr>
          <a:xfrm rot="10800000">
            <a:off x="8745025" y="3904988"/>
            <a:ext cx="0" cy="374700"/>
          </a:xfrm>
          <a:prstGeom prst="straightConnector1">
            <a:avLst/>
          </a:prstGeom>
          <a:noFill/>
          <a:ln cap="flat" cmpd="sng" w="28575">
            <a:solidFill>
              <a:schemeClr val="dk2"/>
            </a:solidFill>
            <a:prstDash val="solid"/>
            <a:round/>
            <a:headEnd len="med" w="med" type="none"/>
            <a:tailEnd len="med" w="med" type="triangle"/>
          </a:ln>
        </p:spPr>
      </p:cxnSp>
      <p:cxnSp>
        <p:nvCxnSpPr>
          <p:cNvPr id="297" name="Google Shape;297;p17"/>
          <p:cNvCxnSpPr>
            <a:stCxn id="282" idx="0"/>
            <a:endCxn id="294" idx="2"/>
          </p:cNvCxnSpPr>
          <p:nvPr/>
        </p:nvCxnSpPr>
        <p:spPr>
          <a:xfrm rot="10800000">
            <a:off x="10370975" y="3904988"/>
            <a:ext cx="0" cy="374700"/>
          </a:xfrm>
          <a:prstGeom prst="straightConnector1">
            <a:avLst/>
          </a:prstGeom>
          <a:noFill/>
          <a:ln cap="flat" cmpd="sng" w="28575">
            <a:solidFill>
              <a:schemeClr val="dk2"/>
            </a:solidFill>
            <a:prstDash val="solid"/>
            <a:round/>
            <a:headEnd len="med" w="med" type="none"/>
            <a:tailEnd len="med" w="med" type="triangle"/>
          </a:ln>
        </p:spPr>
      </p:cxnSp>
      <p:sp>
        <p:nvSpPr>
          <p:cNvPr id="298" name="Google Shape;298;p17"/>
          <p:cNvSpPr/>
          <p:nvPr/>
        </p:nvSpPr>
        <p:spPr>
          <a:xfrm>
            <a:off x="8095225" y="2471138"/>
            <a:ext cx="1299600" cy="525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Mean </a:t>
            </a:r>
            <a:endParaRPr sz="1800">
              <a:latin typeface="Calibri"/>
              <a:ea typeface="Calibri"/>
              <a:cs typeface="Calibri"/>
              <a:sym typeface="Calibri"/>
            </a:endParaRPr>
          </a:p>
        </p:txBody>
      </p:sp>
      <p:sp>
        <p:nvSpPr>
          <p:cNvPr id="299" name="Google Shape;299;p17"/>
          <p:cNvSpPr/>
          <p:nvPr/>
        </p:nvSpPr>
        <p:spPr>
          <a:xfrm>
            <a:off x="8095225" y="1562388"/>
            <a:ext cx="1299600" cy="525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Output </a:t>
            </a:r>
            <a:endParaRPr sz="1800">
              <a:latin typeface="Calibri"/>
              <a:ea typeface="Calibri"/>
              <a:cs typeface="Calibri"/>
              <a:sym typeface="Calibri"/>
            </a:endParaRPr>
          </a:p>
        </p:txBody>
      </p:sp>
      <p:cxnSp>
        <p:nvCxnSpPr>
          <p:cNvPr id="300" name="Google Shape;300;p17"/>
          <p:cNvCxnSpPr>
            <a:stCxn id="292" idx="0"/>
            <a:endCxn id="298" idx="4"/>
          </p:cNvCxnSpPr>
          <p:nvPr/>
        </p:nvCxnSpPr>
        <p:spPr>
          <a:xfrm flipH="1" rot="10800000">
            <a:off x="7054200" y="2996188"/>
            <a:ext cx="1690800" cy="383700"/>
          </a:xfrm>
          <a:prstGeom prst="straightConnector1">
            <a:avLst/>
          </a:prstGeom>
          <a:noFill/>
          <a:ln cap="flat" cmpd="sng" w="28575">
            <a:solidFill>
              <a:schemeClr val="dk2"/>
            </a:solidFill>
            <a:prstDash val="solid"/>
            <a:round/>
            <a:headEnd len="med" w="med" type="none"/>
            <a:tailEnd len="med" w="med" type="triangle"/>
          </a:ln>
        </p:spPr>
      </p:cxnSp>
      <p:cxnSp>
        <p:nvCxnSpPr>
          <p:cNvPr id="301" name="Google Shape;301;p17"/>
          <p:cNvCxnSpPr>
            <a:stCxn id="294" idx="0"/>
            <a:endCxn id="298" idx="4"/>
          </p:cNvCxnSpPr>
          <p:nvPr/>
        </p:nvCxnSpPr>
        <p:spPr>
          <a:xfrm rot="10800000">
            <a:off x="8744975" y="2996188"/>
            <a:ext cx="1626000" cy="383700"/>
          </a:xfrm>
          <a:prstGeom prst="straightConnector1">
            <a:avLst/>
          </a:prstGeom>
          <a:noFill/>
          <a:ln cap="flat" cmpd="sng" w="28575">
            <a:solidFill>
              <a:schemeClr val="dk2"/>
            </a:solidFill>
            <a:prstDash val="solid"/>
            <a:round/>
            <a:headEnd len="med" w="med" type="none"/>
            <a:tailEnd len="med" w="med" type="triangle"/>
          </a:ln>
        </p:spPr>
      </p:cxnSp>
      <p:sp>
        <p:nvSpPr>
          <p:cNvPr id="302" name="Google Shape;302;p17"/>
          <p:cNvSpPr txBox="1"/>
          <p:nvPr/>
        </p:nvSpPr>
        <p:spPr>
          <a:xfrm>
            <a:off x="10602425" y="365113"/>
            <a:ext cx="1022700" cy="48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IE" sz="2400">
                <a:latin typeface="Calibri"/>
                <a:ea typeface="Calibri"/>
                <a:cs typeface="Calibri"/>
                <a:sym typeface="Calibri"/>
              </a:rPr>
              <a:t>Loss</a:t>
            </a:r>
            <a:endParaRPr sz="2400">
              <a:latin typeface="Calibri"/>
              <a:ea typeface="Calibri"/>
              <a:cs typeface="Calibri"/>
              <a:sym typeface="Calibri"/>
            </a:endParaRPr>
          </a:p>
        </p:txBody>
      </p:sp>
      <p:cxnSp>
        <p:nvCxnSpPr>
          <p:cNvPr id="303" name="Google Shape;303;p17"/>
          <p:cNvCxnSpPr>
            <a:stCxn id="299" idx="0"/>
            <a:endCxn id="302" idx="2"/>
          </p:cNvCxnSpPr>
          <p:nvPr/>
        </p:nvCxnSpPr>
        <p:spPr>
          <a:xfrm rot="-5400000">
            <a:off x="9571075" y="19638"/>
            <a:ext cx="716700" cy="2368800"/>
          </a:xfrm>
          <a:prstGeom prst="curvedConnector3">
            <a:avLst>
              <a:gd fmla="val 49998" name="adj1"/>
            </a:avLst>
          </a:prstGeom>
          <a:noFill/>
          <a:ln cap="flat" cmpd="sng" w="28575">
            <a:solidFill>
              <a:schemeClr val="dk2"/>
            </a:solidFill>
            <a:prstDash val="solid"/>
            <a:round/>
            <a:headEnd len="med" w="med" type="none"/>
            <a:tailEnd len="med" w="med" type="triangle"/>
          </a:ln>
        </p:spPr>
      </p:cxnSp>
      <p:cxnSp>
        <p:nvCxnSpPr>
          <p:cNvPr id="304" name="Google Shape;304;p17"/>
          <p:cNvCxnSpPr>
            <a:stCxn id="293" idx="0"/>
            <a:endCxn id="298" idx="4"/>
          </p:cNvCxnSpPr>
          <p:nvPr/>
        </p:nvCxnSpPr>
        <p:spPr>
          <a:xfrm rot="10800000">
            <a:off x="8745025" y="2996188"/>
            <a:ext cx="0" cy="383700"/>
          </a:xfrm>
          <a:prstGeom prst="straightConnector1">
            <a:avLst/>
          </a:prstGeom>
          <a:noFill/>
          <a:ln cap="flat" cmpd="sng" w="28575">
            <a:solidFill>
              <a:schemeClr val="dk2"/>
            </a:solidFill>
            <a:prstDash val="solid"/>
            <a:round/>
            <a:headEnd len="med" w="med" type="none"/>
            <a:tailEnd len="med" w="med" type="triangle"/>
          </a:ln>
        </p:spPr>
      </p:cxnSp>
      <p:cxnSp>
        <p:nvCxnSpPr>
          <p:cNvPr id="305" name="Google Shape;305;p17"/>
          <p:cNvCxnSpPr>
            <a:stCxn id="298" idx="0"/>
            <a:endCxn id="299" idx="4"/>
          </p:cNvCxnSpPr>
          <p:nvPr/>
        </p:nvCxnSpPr>
        <p:spPr>
          <a:xfrm rot="10800000">
            <a:off x="8745025" y="2087438"/>
            <a:ext cx="0" cy="383700"/>
          </a:xfrm>
          <a:prstGeom prst="straightConnector1">
            <a:avLst/>
          </a:prstGeom>
          <a:noFill/>
          <a:ln cap="flat" cmpd="sng" w="28575">
            <a:solidFill>
              <a:schemeClr val="dk2"/>
            </a:solidFill>
            <a:prstDash val="solid"/>
            <a:round/>
            <a:headEnd len="med" w="med" type="none"/>
            <a:tailEnd len="med" w="med" type="triangle"/>
          </a:ln>
        </p:spPr>
      </p:cxnSp>
      <p:sp>
        <p:nvSpPr>
          <p:cNvPr id="306" name="Google Shape;306;p17"/>
          <p:cNvSpPr/>
          <p:nvPr/>
        </p:nvSpPr>
        <p:spPr>
          <a:xfrm>
            <a:off x="967775" y="4616100"/>
            <a:ext cx="4395600" cy="1189500"/>
          </a:xfrm>
          <a:prstGeom prst="wedgeRoundRectCallout">
            <a:avLst>
              <a:gd fmla="val -60373" name="adj1"/>
              <a:gd fmla="val 102488" name="adj2"/>
              <a:gd fmla="val 0" name="adj3"/>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“you can’t cram the meaning of a whole %&amp;@#&amp;ing sentence into a single $*(&amp;@ing vector!” - Ray Mooney</a:t>
            </a:r>
            <a:endParaRPr sz="18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06"/>
                                        </p:tgtEl>
                                        <p:attrNameLst>
                                          <p:attrName>style.visibility</p:attrName>
                                        </p:attrNameLst>
                                      </p:cBhvr>
                                      <p:to>
                                        <p:strVal val="visible"/>
                                      </p:to>
                                    </p:set>
                                    <p:anim calcmode="lin" valueType="num">
                                      <p:cBhvr additive="base">
                                        <p:cTn dur="1000"/>
                                        <p:tgtEl>
                                          <p:spTgt spid="30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53"/>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Summary</a:t>
            </a:r>
            <a:endParaRPr/>
          </a:p>
        </p:txBody>
      </p:sp>
      <p:sp>
        <p:nvSpPr>
          <p:cNvPr id="923" name="Google Shape;923;p53"/>
          <p:cNvSpPr txBox="1"/>
          <p:nvPr>
            <p:ph idx="1" type="body"/>
          </p:nvPr>
        </p:nvSpPr>
        <p:spPr>
          <a:xfrm>
            <a:off x="838200" y="1825625"/>
            <a:ext cx="10515600" cy="3813300"/>
          </a:xfrm>
          <a:prstGeom prst="rect">
            <a:avLst/>
          </a:prstGeom>
        </p:spPr>
        <p:txBody>
          <a:bodyPr anchorCtr="0" anchor="t" bIns="91425" lIns="91425" spcFirstLastPara="1" rIns="91425" wrap="square" tIns="91425">
            <a:noAutofit/>
          </a:bodyPr>
          <a:lstStyle/>
          <a:p>
            <a:pPr indent="-406400" lvl="0" marL="457200" rtl="0" algn="l">
              <a:spcBef>
                <a:spcPts val="1000"/>
              </a:spcBef>
              <a:spcAft>
                <a:spcPts val="0"/>
              </a:spcAft>
              <a:buSzPts val="2800"/>
              <a:buChar char="•"/>
            </a:pPr>
            <a:r>
              <a:rPr lang="en-IE"/>
              <a:t>Attention</a:t>
            </a:r>
            <a:r>
              <a:rPr lang="en-IE"/>
              <a:t> allows models to focus on important words</a:t>
            </a:r>
            <a:endParaRPr/>
          </a:p>
          <a:p>
            <a:pPr indent="-406400" lvl="0" marL="457200" rtl="0" algn="l">
              <a:spcBef>
                <a:spcPts val="0"/>
              </a:spcBef>
              <a:spcAft>
                <a:spcPts val="0"/>
              </a:spcAft>
              <a:buSzPts val="2800"/>
              <a:buChar char="•"/>
            </a:pPr>
            <a:r>
              <a:rPr lang="en-IE"/>
              <a:t>With attention we don’t need recurrence =&gt; transformers</a:t>
            </a:r>
            <a:endParaRPr/>
          </a:p>
          <a:p>
            <a:pPr indent="-406400" lvl="0" marL="457200" rtl="0" algn="l">
              <a:spcBef>
                <a:spcPts val="0"/>
              </a:spcBef>
              <a:spcAft>
                <a:spcPts val="0"/>
              </a:spcAft>
              <a:buSzPts val="2800"/>
              <a:buChar char="•"/>
            </a:pPr>
            <a:r>
              <a:rPr lang="en-IE"/>
              <a:t>BERT is a pre-trained model</a:t>
            </a:r>
            <a:endParaRPr/>
          </a:p>
          <a:p>
            <a:pPr indent="-406400" lvl="0" marL="457200" rtl="0" algn="l">
              <a:spcBef>
                <a:spcPts val="0"/>
              </a:spcBef>
              <a:spcAft>
                <a:spcPts val="0"/>
              </a:spcAft>
              <a:buSzPts val="2800"/>
              <a:buChar char="•"/>
            </a:pPr>
            <a:r>
              <a:rPr lang="en-IE"/>
              <a:t>Word embeddings can be useful for</a:t>
            </a:r>
            <a:endParaRPr/>
          </a:p>
          <a:p>
            <a:pPr indent="-381000" lvl="1" marL="914400" rtl="0" algn="l">
              <a:spcBef>
                <a:spcPts val="0"/>
              </a:spcBef>
              <a:spcAft>
                <a:spcPts val="0"/>
              </a:spcAft>
              <a:buSzPts val="2400"/>
              <a:buChar char="•"/>
            </a:pPr>
            <a:r>
              <a:rPr lang="en-IE"/>
              <a:t>similarity</a:t>
            </a:r>
            <a:endParaRPr/>
          </a:p>
          <a:p>
            <a:pPr indent="-381000" lvl="1" marL="914400" rtl="0" algn="l">
              <a:spcBef>
                <a:spcPts val="0"/>
              </a:spcBef>
              <a:spcAft>
                <a:spcPts val="0"/>
              </a:spcAft>
              <a:buSzPts val="2400"/>
              <a:buChar char="•"/>
            </a:pPr>
            <a:r>
              <a:rPr lang="en-IE"/>
              <a:t>analogy</a:t>
            </a:r>
            <a:endParaRPr/>
          </a:p>
          <a:p>
            <a:pPr indent="-381000" lvl="1" marL="914400" rtl="0" algn="l">
              <a:spcBef>
                <a:spcPts val="0"/>
              </a:spcBef>
              <a:spcAft>
                <a:spcPts val="0"/>
              </a:spcAft>
              <a:buSzPts val="2400"/>
              <a:buChar char="•"/>
            </a:pPr>
            <a:r>
              <a:rPr lang="en-IE"/>
              <a:t>projection</a:t>
            </a:r>
            <a:endParaRPr/>
          </a:p>
          <a:p>
            <a:pPr indent="-406400" lvl="0" marL="457200" rtl="0" algn="l">
              <a:spcBef>
                <a:spcPts val="0"/>
              </a:spcBef>
              <a:spcAft>
                <a:spcPts val="0"/>
              </a:spcAft>
              <a:buSzPts val="2800"/>
              <a:buChar char="•"/>
            </a:pPr>
            <a:r>
              <a:rPr lang="en-IE"/>
              <a:t>Parsing with deep learning</a:t>
            </a:r>
            <a:endParaRPr/>
          </a:p>
          <a:p>
            <a:pPr indent="-406400" lvl="0" marL="457200" rtl="0" algn="l">
              <a:spcBef>
                <a:spcPts val="0"/>
              </a:spcBef>
              <a:spcAft>
                <a:spcPts val="0"/>
              </a:spcAft>
              <a:buSzPts val="2800"/>
              <a:buChar char="•"/>
            </a:pPr>
            <a:r>
              <a:rPr lang="en-IE"/>
              <a:t>Summarisation (extractive and abstractive)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18"/>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Attention</a:t>
            </a:r>
            <a:endParaRPr/>
          </a:p>
        </p:txBody>
      </p:sp>
      <p:sp>
        <p:nvSpPr>
          <p:cNvPr id="313" name="Google Shape;313;p18"/>
          <p:cNvSpPr/>
          <p:nvPr/>
        </p:nvSpPr>
        <p:spPr>
          <a:xfrm>
            <a:off x="1296375" y="3447588"/>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h</a:t>
            </a:r>
            <a:r>
              <a:rPr b="1" baseline="-25000" lang="en-IE" sz="2400">
                <a:solidFill>
                  <a:schemeClr val="dk1"/>
                </a:solidFill>
                <a:latin typeface="Calibri"/>
                <a:ea typeface="Calibri"/>
                <a:cs typeface="Calibri"/>
                <a:sym typeface="Calibri"/>
              </a:rPr>
              <a:t>1</a:t>
            </a:r>
            <a:endParaRPr baseline="-25000">
              <a:solidFill>
                <a:schemeClr val="dk1"/>
              </a:solidFill>
            </a:endParaRPr>
          </a:p>
        </p:txBody>
      </p:sp>
      <p:sp>
        <p:nvSpPr>
          <p:cNvPr id="314" name="Google Shape;314;p18"/>
          <p:cNvSpPr/>
          <p:nvPr/>
        </p:nvSpPr>
        <p:spPr>
          <a:xfrm>
            <a:off x="2987200" y="3447588"/>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h</a:t>
            </a:r>
            <a:r>
              <a:rPr b="1" baseline="-25000" lang="en-IE" sz="2400">
                <a:solidFill>
                  <a:schemeClr val="dk1"/>
                </a:solidFill>
                <a:latin typeface="Calibri"/>
                <a:ea typeface="Calibri"/>
                <a:cs typeface="Calibri"/>
                <a:sym typeface="Calibri"/>
              </a:rPr>
              <a:t>2</a:t>
            </a:r>
            <a:endParaRPr baseline="-25000">
              <a:solidFill>
                <a:schemeClr val="dk1"/>
              </a:solidFill>
            </a:endParaRPr>
          </a:p>
        </p:txBody>
      </p:sp>
      <p:sp>
        <p:nvSpPr>
          <p:cNvPr id="315" name="Google Shape;315;p18"/>
          <p:cNvSpPr/>
          <p:nvPr/>
        </p:nvSpPr>
        <p:spPr>
          <a:xfrm>
            <a:off x="4613150" y="3447588"/>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h</a:t>
            </a:r>
            <a:r>
              <a:rPr b="1" baseline="-25000" lang="en-IE" sz="2400">
                <a:solidFill>
                  <a:schemeClr val="dk1"/>
                </a:solidFill>
                <a:latin typeface="Calibri"/>
                <a:ea typeface="Calibri"/>
                <a:cs typeface="Calibri"/>
                <a:sym typeface="Calibri"/>
              </a:rPr>
              <a:t>3</a:t>
            </a:r>
            <a:endParaRPr baseline="-25000"/>
          </a:p>
        </p:txBody>
      </p:sp>
      <p:cxnSp>
        <p:nvCxnSpPr>
          <p:cNvPr id="316" name="Google Shape;316;p18"/>
          <p:cNvCxnSpPr>
            <a:stCxn id="313" idx="3"/>
            <a:endCxn id="314" idx="1"/>
          </p:cNvCxnSpPr>
          <p:nvPr/>
        </p:nvCxnSpPr>
        <p:spPr>
          <a:xfrm>
            <a:off x="2389875" y="3762738"/>
            <a:ext cx="597300" cy="0"/>
          </a:xfrm>
          <a:prstGeom prst="straightConnector1">
            <a:avLst/>
          </a:prstGeom>
          <a:noFill/>
          <a:ln cap="flat" cmpd="sng" w="28575">
            <a:solidFill>
              <a:schemeClr val="dk2"/>
            </a:solidFill>
            <a:prstDash val="solid"/>
            <a:round/>
            <a:headEnd len="med" w="med" type="none"/>
            <a:tailEnd len="med" w="med" type="triangle"/>
          </a:ln>
        </p:spPr>
      </p:cxnSp>
      <p:cxnSp>
        <p:nvCxnSpPr>
          <p:cNvPr id="317" name="Google Shape;317;p18"/>
          <p:cNvCxnSpPr>
            <a:stCxn id="314" idx="3"/>
            <a:endCxn id="315" idx="1"/>
          </p:cNvCxnSpPr>
          <p:nvPr/>
        </p:nvCxnSpPr>
        <p:spPr>
          <a:xfrm>
            <a:off x="4080700" y="3762738"/>
            <a:ext cx="532500" cy="0"/>
          </a:xfrm>
          <a:prstGeom prst="straightConnector1">
            <a:avLst/>
          </a:prstGeom>
          <a:noFill/>
          <a:ln cap="flat" cmpd="sng" w="28575">
            <a:solidFill>
              <a:schemeClr val="dk2"/>
            </a:solidFill>
            <a:prstDash val="solid"/>
            <a:round/>
            <a:headEnd len="med" w="med" type="none"/>
            <a:tailEnd len="med" w="med" type="triangle"/>
          </a:ln>
        </p:spPr>
      </p:cxnSp>
      <p:sp>
        <p:nvSpPr>
          <p:cNvPr id="318" name="Google Shape;318;p18"/>
          <p:cNvSpPr/>
          <p:nvPr/>
        </p:nvSpPr>
        <p:spPr>
          <a:xfrm>
            <a:off x="1324125" y="444848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the</a:t>
            </a:r>
            <a:endParaRPr b="1" baseline="-25000" sz="2400">
              <a:latin typeface="Calibri"/>
              <a:ea typeface="Calibri"/>
              <a:cs typeface="Calibri"/>
              <a:sym typeface="Calibri"/>
            </a:endParaRPr>
          </a:p>
        </p:txBody>
      </p:sp>
      <p:sp>
        <p:nvSpPr>
          <p:cNvPr id="319" name="Google Shape;319;p18"/>
          <p:cNvSpPr/>
          <p:nvPr/>
        </p:nvSpPr>
        <p:spPr>
          <a:xfrm>
            <a:off x="3014950" y="444848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food</a:t>
            </a:r>
            <a:endParaRPr b="1" baseline="-25000" sz="2400">
              <a:latin typeface="Calibri"/>
              <a:ea typeface="Calibri"/>
              <a:cs typeface="Calibri"/>
              <a:sym typeface="Calibri"/>
            </a:endParaRPr>
          </a:p>
        </p:txBody>
      </p:sp>
      <p:sp>
        <p:nvSpPr>
          <p:cNvPr id="320" name="Google Shape;320;p18"/>
          <p:cNvSpPr/>
          <p:nvPr/>
        </p:nvSpPr>
        <p:spPr>
          <a:xfrm>
            <a:off x="4640900" y="444848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was</a:t>
            </a:r>
            <a:endParaRPr b="1" baseline="-25000" sz="2400">
              <a:latin typeface="Calibri"/>
              <a:ea typeface="Calibri"/>
              <a:cs typeface="Calibri"/>
              <a:sym typeface="Calibri"/>
            </a:endParaRPr>
          </a:p>
        </p:txBody>
      </p:sp>
      <p:cxnSp>
        <p:nvCxnSpPr>
          <p:cNvPr id="321" name="Google Shape;321;p18"/>
          <p:cNvCxnSpPr>
            <a:stCxn id="318" idx="0"/>
            <a:endCxn id="313" idx="2"/>
          </p:cNvCxnSpPr>
          <p:nvPr/>
        </p:nvCxnSpPr>
        <p:spPr>
          <a:xfrm rot="10800000">
            <a:off x="1843125" y="4077988"/>
            <a:ext cx="0" cy="370500"/>
          </a:xfrm>
          <a:prstGeom prst="straightConnector1">
            <a:avLst/>
          </a:prstGeom>
          <a:noFill/>
          <a:ln cap="flat" cmpd="sng" w="28575">
            <a:solidFill>
              <a:schemeClr val="dk2"/>
            </a:solidFill>
            <a:prstDash val="solid"/>
            <a:round/>
            <a:headEnd len="med" w="med" type="none"/>
            <a:tailEnd len="med" w="med" type="triangle"/>
          </a:ln>
        </p:spPr>
      </p:cxnSp>
      <p:cxnSp>
        <p:nvCxnSpPr>
          <p:cNvPr id="322" name="Google Shape;322;p18"/>
          <p:cNvCxnSpPr>
            <a:stCxn id="319" idx="0"/>
            <a:endCxn id="314" idx="2"/>
          </p:cNvCxnSpPr>
          <p:nvPr/>
        </p:nvCxnSpPr>
        <p:spPr>
          <a:xfrm rot="10800000">
            <a:off x="3533950" y="4077988"/>
            <a:ext cx="0" cy="370500"/>
          </a:xfrm>
          <a:prstGeom prst="straightConnector1">
            <a:avLst/>
          </a:prstGeom>
          <a:noFill/>
          <a:ln cap="flat" cmpd="sng" w="28575">
            <a:solidFill>
              <a:schemeClr val="dk2"/>
            </a:solidFill>
            <a:prstDash val="solid"/>
            <a:round/>
            <a:headEnd len="med" w="med" type="none"/>
            <a:tailEnd len="med" w="med" type="triangle"/>
          </a:ln>
        </p:spPr>
      </p:cxnSp>
      <p:cxnSp>
        <p:nvCxnSpPr>
          <p:cNvPr id="323" name="Google Shape;323;p18"/>
          <p:cNvCxnSpPr>
            <a:stCxn id="320" idx="0"/>
            <a:endCxn id="315" idx="2"/>
          </p:cNvCxnSpPr>
          <p:nvPr/>
        </p:nvCxnSpPr>
        <p:spPr>
          <a:xfrm rot="10800000">
            <a:off x="5159900" y="4077988"/>
            <a:ext cx="0" cy="370500"/>
          </a:xfrm>
          <a:prstGeom prst="straightConnector1">
            <a:avLst/>
          </a:prstGeom>
          <a:noFill/>
          <a:ln cap="flat" cmpd="sng" w="28575">
            <a:solidFill>
              <a:schemeClr val="dk2"/>
            </a:solidFill>
            <a:prstDash val="solid"/>
            <a:round/>
            <a:headEnd len="med" w="med" type="none"/>
            <a:tailEnd len="med" w="med" type="triangle"/>
          </a:ln>
        </p:spPr>
      </p:cxnSp>
      <p:sp>
        <p:nvSpPr>
          <p:cNvPr id="324" name="Google Shape;324;p18"/>
          <p:cNvSpPr/>
          <p:nvPr/>
        </p:nvSpPr>
        <p:spPr>
          <a:xfrm>
            <a:off x="1324125" y="254778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y</a:t>
            </a:r>
            <a:r>
              <a:rPr b="1" baseline="-25000" lang="en-IE" sz="2400">
                <a:latin typeface="Calibri"/>
                <a:ea typeface="Calibri"/>
                <a:cs typeface="Calibri"/>
                <a:sym typeface="Calibri"/>
              </a:rPr>
              <a:t>1</a:t>
            </a:r>
            <a:endParaRPr b="1" baseline="-25000" sz="2400">
              <a:latin typeface="Calibri"/>
              <a:ea typeface="Calibri"/>
              <a:cs typeface="Calibri"/>
              <a:sym typeface="Calibri"/>
            </a:endParaRPr>
          </a:p>
        </p:txBody>
      </p:sp>
      <p:sp>
        <p:nvSpPr>
          <p:cNvPr id="325" name="Google Shape;325;p18"/>
          <p:cNvSpPr/>
          <p:nvPr/>
        </p:nvSpPr>
        <p:spPr>
          <a:xfrm>
            <a:off x="3014950" y="254778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y</a:t>
            </a:r>
            <a:r>
              <a:rPr b="1" baseline="-25000" lang="en-IE" sz="2400">
                <a:latin typeface="Calibri"/>
                <a:ea typeface="Calibri"/>
                <a:cs typeface="Calibri"/>
                <a:sym typeface="Calibri"/>
              </a:rPr>
              <a:t>2</a:t>
            </a:r>
            <a:endParaRPr b="1" baseline="-25000" sz="2400">
              <a:latin typeface="Calibri"/>
              <a:ea typeface="Calibri"/>
              <a:cs typeface="Calibri"/>
              <a:sym typeface="Calibri"/>
            </a:endParaRPr>
          </a:p>
        </p:txBody>
      </p:sp>
      <p:sp>
        <p:nvSpPr>
          <p:cNvPr id="326" name="Google Shape;326;p18"/>
          <p:cNvSpPr/>
          <p:nvPr/>
        </p:nvSpPr>
        <p:spPr>
          <a:xfrm>
            <a:off x="4640900" y="254778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y</a:t>
            </a:r>
            <a:r>
              <a:rPr b="1" baseline="-25000" lang="en-IE" sz="2400">
                <a:latin typeface="Calibri"/>
                <a:ea typeface="Calibri"/>
                <a:cs typeface="Calibri"/>
                <a:sym typeface="Calibri"/>
              </a:rPr>
              <a:t>3</a:t>
            </a:r>
            <a:endParaRPr b="1" baseline="-25000" sz="2400">
              <a:latin typeface="Calibri"/>
              <a:ea typeface="Calibri"/>
              <a:cs typeface="Calibri"/>
              <a:sym typeface="Calibri"/>
            </a:endParaRPr>
          </a:p>
        </p:txBody>
      </p:sp>
      <p:cxnSp>
        <p:nvCxnSpPr>
          <p:cNvPr id="327" name="Google Shape;327;p18"/>
          <p:cNvCxnSpPr>
            <a:stCxn id="313" idx="0"/>
            <a:endCxn id="324" idx="2"/>
          </p:cNvCxnSpPr>
          <p:nvPr/>
        </p:nvCxnSpPr>
        <p:spPr>
          <a:xfrm rot="10800000">
            <a:off x="1843125" y="3072888"/>
            <a:ext cx="0" cy="374700"/>
          </a:xfrm>
          <a:prstGeom prst="straightConnector1">
            <a:avLst/>
          </a:prstGeom>
          <a:noFill/>
          <a:ln cap="flat" cmpd="sng" w="28575">
            <a:solidFill>
              <a:schemeClr val="dk2"/>
            </a:solidFill>
            <a:prstDash val="solid"/>
            <a:round/>
            <a:headEnd len="med" w="med" type="none"/>
            <a:tailEnd len="med" w="med" type="triangle"/>
          </a:ln>
        </p:spPr>
      </p:cxnSp>
      <p:cxnSp>
        <p:nvCxnSpPr>
          <p:cNvPr id="328" name="Google Shape;328;p18"/>
          <p:cNvCxnSpPr>
            <a:stCxn id="314" idx="0"/>
            <a:endCxn id="325" idx="2"/>
          </p:cNvCxnSpPr>
          <p:nvPr/>
        </p:nvCxnSpPr>
        <p:spPr>
          <a:xfrm rot="10800000">
            <a:off x="3533950" y="3072888"/>
            <a:ext cx="0" cy="374700"/>
          </a:xfrm>
          <a:prstGeom prst="straightConnector1">
            <a:avLst/>
          </a:prstGeom>
          <a:noFill/>
          <a:ln cap="flat" cmpd="sng" w="28575">
            <a:solidFill>
              <a:schemeClr val="dk2"/>
            </a:solidFill>
            <a:prstDash val="solid"/>
            <a:round/>
            <a:headEnd len="med" w="med" type="none"/>
            <a:tailEnd len="med" w="med" type="triangle"/>
          </a:ln>
        </p:spPr>
      </p:cxnSp>
      <p:cxnSp>
        <p:nvCxnSpPr>
          <p:cNvPr id="329" name="Google Shape;329;p18"/>
          <p:cNvCxnSpPr>
            <a:stCxn id="315" idx="0"/>
            <a:endCxn id="326" idx="2"/>
          </p:cNvCxnSpPr>
          <p:nvPr/>
        </p:nvCxnSpPr>
        <p:spPr>
          <a:xfrm rot="10800000">
            <a:off x="5159900" y="3072888"/>
            <a:ext cx="0" cy="374700"/>
          </a:xfrm>
          <a:prstGeom prst="straightConnector1">
            <a:avLst/>
          </a:prstGeom>
          <a:noFill/>
          <a:ln cap="flat" cmpd="sng" w="28575">
            <a:solidFill>
              <a:schemeClr val="dk2"/>
            </a:solidFill>
            <a:prstDash val="solid"/>
            <a:round/>
            <a:headEnd len="med" w="med" type="none"/>
            <a:tailEnd len="med" w="med" type="triangle"/>
          </a:ln>
        </p:spPr>
      </p:cxnSp>
      <p:sp>
        <p:nvSpPr>
          <p:cNvPr id="330" name="Google Shape;330;p18"/>
          <p:cNvSpPr/>
          <p:nvPr/>
        </p:nvSpPr>
        <p:spPr>
          <a:xfrm>
            <a:off x="6239100" y="3447588"/>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h</a:t>
            </a:r>
            <a:r>
              <a:rPr b="1" baseline="-25000" lang="en-IE" sz="2400">
                <a:solidFill>
                  <a:schemeClr val="dk1"/>
                </a:solidFill>
                <a:latin typeface="Calibri"/>
                <a:ea typeface="Calibri"/>
                <a:cs typeface="Calibri"/>
                <a:sym typeface="Calibri"/>
              </a:rPr>
              <a:t>4</a:t>
            </a:r>
            <a:endParaRPr baseline="-25000">
              <a:solidFill>
                <a:schemeClr val="dk1"/>
              </a:solidFill>
            </a:endParaRPr>
          </a:p>
        </p:txBody>
      </p:sp>
      <p:sp>
        <p:nvSpPr>
          <p:cNvPr id="331" name="Google Shape;331;p18"/>
          <p:cNvSpPr/>
          <p:nvPr/>
        </p:nvSpPr>
        <p:spPr>
          <a:xfrm>
            <a:off x="7929925" y="3447588"/>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h</a:t>
            </a:r>
            <a:r>
              <a:rPr b="1" baseline="-25000" lang="en-IE" sz="2400">
                <a:solidFill>
                  <a:schemeClr val="dk1"/>
                </a:solidFill>
                <a:latin typeface="Calibri"/>
                <a:ea typeface="Calibri"/>
                <a:cs typeface="Calibri"/>
                <a:sym typeface="Calibri"/>
              </a:rPr>
              <a:t>5</a:t>
            </a:r>
            <a:endParaRPr baseline="-25000">
              <a:solidFill>
                <a:schemeClr val="dk1"/>
              </a:solidFill>
            </a:endParaRPr>
          </a:p>
        </p:txBody>
      </p:sp>
      <p:sp>
        <p:nvSpPr>
          <p:cNvPr id="332" name="Google Shape;332;p18"/>
          <p:cNvSpPr/>
          <p:nvPr/>
        </p:nvSpPr>
        <p:spPr>
          <a:xfrm>
            <a:off x="9555875" y="3447588"/>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h</a:t>
            </a:r>
            <a:r>
              <a:rPr b="1" baseline="-25000" lang="en-IE" sz="2400">
                <a:solidFill>
                  <a:schemeClr val="dk1"/>
                </a:solidFill>
                <a:latin typeface="Calibri"/>
                <a:ea typeface="Calibri"/>
                <a:cs typeface="Calibri"/>
                <a:sym typeface="Calibri"/>
              </a:rPr>
              <a:t>6</a:t>
            </a:r>
            <a:endParaRPr baseline="-25000"/>
          </a:p>
        </p:txBody>
      </p:sp>
      <p:cxnSp>
        <p:nvCxnSpPr>
          <p:cNvPr id="333" name="Google Shape;333;p18"/>
          <p:cNvCxnSpPr>
            <a:stCxn id="330" idx="3"/>
            <a:endCxn id="331" idx="1"/>
          </p:cNvCxnSpPr>
          <p:nvPr/>
        </p:nvCxnSpPr>
        <p:spPr>
          <a:xfrm>
            <a:off x="7332600" y="3762738"/>
            <a:ext cx="597300" cy="0"/>
          </a:xfrm>
          <a:prstGeom prst="straightConnector1">
            <a:avLst/>
          </a:prstGeom>
          <a:noFill/>
          <a:ln cap="flat" cmpd="sng" w="28575">
            <a:solidFill>
              <a:schemeClr val="dk2"/>
            </a:solidFill>
            <a:prstDash val="solid"/>
            <a:round/>
            <a:headEnd len="med" w="med" type="none"/>
            <a:tailEnd len="med" w="med" type="triangle"/>
          </a:ln>
        </p:spPr>
      </p:cxnSp>
      <p:cxnSp>
        <p:nvCxnSpPr>
          <p:cNvPr id="334" name="Google Shape;334;p18"/>
          <p:cNvCxnSpPr>
            <a:stCxn id="331" idx="3"/>
            <a:endCxn id="332" idx="1"/>
          </p:cNvCxnSpPr>
          <p:nvPr/>
        </p:nvCxnSpPr>
        <p:spPr>
          <a:xfrm>
            <a:off x="9023425" y="3762738"/>
            <a:ext cx="532500" cy="0"/>
          </a:xfrm>
          <a:prstGeom prst="straightConnector1">
            <a:avLst/>
          </a:prstGeom>
          <a:noFill/>
          <a:ln cap="flat" cmpd="sng" w="28575">
            <a:solidFill>
              <a:schemeClr val="dk2"/>
            </a:solidFill>
            <a:prstDash val="solid"/>
            <a:round/>
            <a:headEnd len="med" w="med" type="none"/>
            <a:tailEnd len="med" w="med" type="triangle"/>
          </a:ln>
        </p:spPr>
      </p:cxnSp>
      <p:sp>
        <p:nvSpPr>
          <p:cNvPr id="335" name="Google Shape;335;p18"/>
          <p:cNvSpPr/>
          <p:nvPr/>
        </p:nvSpPr>
        <p:spPr>
          <a:xfrm>
            <a:off x="6266850" y="444848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not</a:t>
            </a:r>
            <a:endParaRPr b="1" baseline="-25000" sz="2400">
              <a:latin typeface="Calibri"/>
              <a:ea typeface="Calibri"/>
              <a:cs typeface="Calibri"/>
              <a:sym typeface="Calibri"/>
            </a:endParaRPr>
          </a:p>
        </p:txBody>
      </p:sp>
      <p:sp>
        <p:nvSpPr>
          <p:cNvPr id="336" name="Google Shape;336;p18"/>
          <p:cNvSpPr/>
          <p:nvPr/>
        </p:nvSpPr>
        <p:spPr>
          <a:xfrm>
            <a:off x="7957675" y="444848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so</a:t>
            </a:r>
            <a:endParaRPr b="1" baseline="-25000" sz="2400">
              <a:latin typeface="Calibri"/>
              <a:ea typeface="Calibri"/>
              <a:cs typeface="Calibri"/>
              <a:sym typeface="Calibri"/>
            </a:endParaRPr>
          </a:p>
        </p:txBody>
      </p:sp>
      <p:sp>
        <p:nvSpPr>
          <p:cNvPr id="337" name="Google Shape;337;p18"/>
          <p:cNvSpPr/>
          <p:nvPr/>
        </p:nvSpPr>
        <p:spPr>
          <a:xfrm>
            <a:off x="9583625" y="444848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great</a:t>
            </a:r>
            <a:endParaRPr b="1" baseline="-25000" sz="2400">
              <a:latin typeface="Calibri"/>
              <a:ea typeface="Calibri"/>
              <a:cs typeface="Calibri"/>
              <a:sym typeface="Calibri"/>
            </a:endParaRPr>
          </a:p>
        </p:txBody>
      </p:sp>
      <p:cxnSp>
        <p:nvCxnSpPr>
          <p:cNvPr id="338" name="Google Shape;338;p18"/>
          <p:cNvCxnSpPr>
            <a:stCxn id="335" idx="0"/>
            <a:endCxn id="330" idx="2"/>
          </p:cNvCxnSpPr>
          <p:nvPr/>
        </p:nvCxnSpPr>
        <p:spPr>
          <a:xfrm rot="10800000">
            <a:off x="6785850" y="4077988"/>
            <a:ext cx="0" cy="370500"/>
          </a:xfrm>
          <a:prstGeom prst="straightConnector1">
            <a:avLst/>
          </a:prstGeom>
          <a:noFill/>
          <a:ln cap="flat" cmpd="sng" w="28575">
            <a:solidFill>
              <a:schemeClr val="dk2"/>
            </a:solidFill>
            <a:prstDash val="solid"/>
            <a:round/>
            <a:headEnd len="med" w="med" type="none"/>
            <a:tailEnd len="med" w="med" type="triangle"/>
          </a:ln>
        </p:spPr>
      </p:cxnSp>
      <p:cxnSp>
        <p:nvCxnSpPr>
          <p:cNvPr id="339" name="Google Shape;339;p18"/>
          <p:cNvCxnSpPr>
            <a:stCxn id="336" idx="0"/>
            <a:endCxn id="331" idx="2"/>
          </p:cNvCxnSpPr>
          <p:nvPr/>
        </p:nvCxnSpPr>
        <p:spPr>
          <a:xfrm rot="10800000">
            <a:off x="8476675" y="4077988"/>
            <a:ext cx="0" cy="370500"/>
          </a:xfrm>
          <a:prstGeom prst="straightConnector1">
            <a:avLst/>
          </a:prstGeom>
          <a:noFill/>
          <a:ln cap="flat" cmpd="sng" w="28575">
            <a:solidFill>
              <a:schemeClr val="dk2"/>
            </a:solidFill>
            <a:prstDash val="solid"/>
            <a:round/>
            <a:headEnd len="med" w="med" type="none"/>
            <a:tailEnd len="med" w="med" type="triangle"/>
          </a:ln>
        </p:spPr>
      </p:cxnSp>
      <p:cxnSp>
        <p:nvCxnSpPr>
          <p:cNvPr id="340" name="Google Shape;340;p18"/>
          <p:cNvCxnSpPr>
            <a:stCxn id="337" idx="0"/>
            <a:endCxn id="332" idx="2"/>
          </p:cNvCxnSpPr>
          <p:nvPr/>
        </p:nvCxnSpPr>
        <p:spPr>
          <a:xfrm rot="10800000">
            <a:off x="10102625" y="4077988"/>
            <a:ext cx="0" cy="370500"/>
          </a:xfrm>
          <a:prstGeom prst="straightConnector1">
            <a:avLst/>
          </a:prstGeom>
          <a:noFill/>
          <a:ln cap="flat" cmpd="sng" w="28575">
            <a:solidFill>
              <a:schemeClr val="dk2"/>
            </a:solidFill>
            <a:prstDash val="solid"/>
            <a:round/>
            <a:headEnd len="med" w="med" type="none"/>
            <a:tailEnd len="med" w="med" type="triangle"/>
          </a:ln>
        </p:spPr>
      </p:cxnSp>
      <p:sp>
        <p:nvSpPr>
          <p:cNvPr id="341" name="Google Shape;341;p18"/>
          <p:cNvSpPr/>
          <p:nvPr/>
        </p:nvSpPr>
        <p:spPr>
          <a:xfrm>
            <a:off x="6266850" y="254778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y</a:t>
            </a:r>
            <a:r>
              <a:rPr b="1" baseline="-25000" lang="en-IE" sz="2400">
                <a:latin typeface="Calibri"/>
                <a:ea typeface="Calibri"/>
                <a:cs typeface="Calibri"/>
                <a:sym typeface="Calibri"/>
              </a:rPr>
              <a:t>4</a:t>
            </a:r>
            <a:endParaRPr b="1" baseline="-25000" sz="2400">
              <a:latin typeface="Calibri"/>
              <a:ea typeface="Calibri"/>
              <a:cs typeface="Calibri"/>
              <a:sym typeface="Calibri"/>
            </a:endParaRPr>
          </a:p>
        </p:txBody>
      </p:sp>
      <p:sp>
        <p:nvSpPr>
          <p:cNvPr id="342" name="Google Shape;342;p18"/>
          <p:cNvSpPr/>
          <p:nvPr/>
        </p:nvSpPr>
        <p:spPr>
          <a:xfrm>
            <a:off x="7957675" y="254778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y</a:t>
            </a:r>
            <a:r>
              <a:rPr b="1" baseline="-25000" lang="en-IE" sz="2400">
                <a:latin typeface="Calibri"/>
                <a:ea typeface="Calibri"/>
                <a:cs typeface="Calibri"/>
                <a:sym typeface="Calibri"/>
              </a:rPr>
              <a:t>5</a:t>
            </a:r>
            <a:endParaRPr b="1" baseline="-25000" sz="2400">
              <a:latin typeface="Calibri"/>
              <a:ea typeface="Calibri"/>
              <a:cs typeface="Calibri"/>
              <a:sym typeface="Calibri"/>
            </a:endParaRPr>
          </a:p>
        </p:txBody>
      </p:sp>
      <p:sp>
        <p:nvSpPr>
          <p:cNvPr id="343" name="Google Shape;343;p18"/>
          <p:cNvSpPr/>
          <p:nvPr/>
        </p:nvSpPr>
        <p:spPr>
          <a:xfrm>
            <a:off x="9583625" y="254778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y</a:t>
            </a:r>
            <a:r>
              <a:rPr b="1" baseline="-25000" lang="en-IE" sz="2400">
                <a:latin typeface="Calibri"/>
                <a:ea typeface="Calibri"/>
                <a:cs typeface="Calibri"/>
                <a:sym typeface="Calibri"/>
              </a:rPr>
              <a:t>6</a:t>
            </a:r>
            <a:endParaRPr b="1" baseline="-25000" sz="2400">
              <a:latin typeface="Calibri"/>
              <a:ea typeface="Calibri"/>
              <a:cs typeface="Calibri"/>
              <a:sym typeface="Calibri"/>
            </a:endParaRPr>
          </a:p>
        </p:txBody>
      </p:sp>
      <p:cxnSp>
        <p:nvCxnSpPr>
          <p:cNvPr id="344" name="Google Shape;344;p18"/>
          <p:cNvCxnSpPr>
            <a:stCxn id="330" idx="0"/>
            <a:endCxn id="341" idx="2"/>
          </p:cNvCxnSpPr>
          <p:nvPr/>
        </p:nvCxnSpPr>
        <p:spPr>
          <a:xfrm rot="10800000">
            <a:off x="6785850" y="3072888"/>
            <a:ext cx="0" cy="374700"/>
          </a:xfrm>
          <a:prstGeom prst="straightConnector1">
            <a:avLst/>
          </a:prstGeom>
          <a:noFill/>
          <a:ln cap="flat" cmpd="sng" w="28575">
            <a:solidFill>
              <a:schemeClr val="dk2"/>
            </a:solidFill>
            <a:prstDash val="solid"/>
            <a:round/>
            <a:headEnd len="med" w="med" type="none"/>
            <a:tailEnd len="med" w="med" type="triangle"/>
          </a:ln>
        </p:spPr>
      </p:cxnSp>
      <p:cxnSp>
        <p:nvCxnSpPr>
          <p:cNvPr id="345" name="Google Shape;345;p18"/>
          <p:cNvCxnSpPr>
            <a:stCxn id="331" idx="0"/>
            <a:endCxn id="342" idx="2"/>
          </p:cNvCxnSpPr>
          <p:nvPr/>
        </p:nvCxnSpPr>
        <p:spPr>
          <a:xfrm rot="10800000">
            <a:off x="8476675" y="3072888"/>
            <a:ext cx="0" cy="374700"/>
          </a:xfrm>
          <a:prstGeom prst="straightConnector1">
            <a:avLst/>
          </a:prstGeom>
          <a:noFill/>
          <a:ln cap="flat" cmpd="sng" w="28575">
            <a:solidFill>
              <a:schemeClr val="dk2"/>
            </a:solidFill>
            <a:prstDash val="solid"/>
            <a:round/>
            <a:headEnd len="med" w="med" type="none"/>
            <a:tailEnd len="med" w="med" type="triangle"/>
          </a:ln>
        </p:spPr>
      </p:cxnSp>
      <p:cxnSp>
        <p:nvCxnSpPr>
          <p:cNvPr id="346" name="Google Shape;346;p18"/>
          <p:cNvCxnSpPr>
            <a:stCxn id="332" idx="0"/>
            <a:endCxn id="343" idx="2"/>
          </p:cNvCxnSpPr>
          <p:nvPr/>
        </p:nvCxnSpPr>
        <p:spPr>
          <a:xfrm rot="10800000">
            <a:off x="10102625" y="3072888"/>
            <a:ext cx="0" cy="374700"/>
          </a:xfrm>
          <a:prstGeom prst="straightConnector1">
            <a:avLst/>
          </a:prstGeom>
          <a:noFill/>
          <a:ln cap="flat" cmpd="sng" w="28575">
            <a:solidFill>
              <a:schemeClr val="dk2"/>
            </a:solidFill>
            <a:prstDash val="solid"/>
            <a:round/>
            <a:headEnd len="med" w="med" type="none"/>
            <a:tailEnd len="med" w="med" type="triangle"/>
          </a:ln>
        </p:spPr>
      </p:cxnSp>
      <p:cxnSp>
        <p:nvCxnSpPr>
          <p:cNvPr id="347" name="Google Shape;347;p18"/>
          <p:cNvCxnSpPr/>
          <p:nvPr/>
        </p:nvCxnSpPr>
        <p:spPr>
          <a:xfrm>
            <a:off x="5706650" y="3762738"/>
            <a:ext cx="532500" cy="0"/>
          </a:xfrm>
          <a:prstGeom prst="straightConnector1">
            <a:avLst/>
          </a:prstGeom>
          <a:noFill/>
          <a:ln cap="flat" cmpd="sng" w="28575">
            <a:solidFill>
              <a:schemeClr val="dk2"/>
            </a:solidFill>
            <a:prstDash val="solid"/>
            <a:round/>
            <a:headEnd len="med" w="med" type="none"/>
            <a:tailEnd len="med" w="med" type="triangle"/>
          </a:ln>
        </p:spPr>
      </p:cxnSp>
      <p:sp>
        <p:nvSpPr>
          <p:cNvPr id="348" name="Google Shape;348;p18"/>
          <p:cNvSpPr/>
          <p:nvPr/>
        </p:nvSpPr>
        <p:spPr>
          <a:xfrm>
            <a:off x="7657400" y="5787450"/>
            <a:ext cx="1748400" cy="785400"/>
          </a:xfrm>
          <a:prstGeom prst="roundRect">
            <a:avLst>
              <a:gd fmla="val 16667" name="adj"/>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100">
                <a:solidFill>
                  <a:schemeClr val="lt1"/>
                </a:solidFill>
                <a:latin typeface="Calibri"/>
                <a:ea typeface="Calibri"/>
                <a:cs typeface="Calibri"/>
                <a:sym typeface="Calibri"/>
              </a:rPr>
              <a:t>Important words</a:t>
            </a:r>
            <a:endParaRPr sz="2100">
              <a:solidFill>
                <a:schemeClr val="lt1"/>
              </a:solidFill>
              <a:latin typeface="Calibri"/>
              <a:ea typeface="Calibri"/>
              <a:cs typeface="Calibri"/>
              <a:sym typeface="Calibri"/>
            </a:endParaRPr>
          </a:p>
        </p:txBody>
      </p:sp>
      <p:cxnSp>
        <p:nvCxnSpPr>
          <p:cNvPr id="349" name="Google Shape;349;p18"/>
          <p:cNvCxnSpPr>
            <a:stCxn id="348" idx="0"/>
            <a:endCxn id="335" idx="2"/>
          </p:cNvCxnSpPr>
          <p:nvPr/>
        </p:nvCxnSpPr>
        <p:spPr>
          <a:xfrm rot="10800000">
            <a:off x="6785900" y="4973550"/>
            <a:ext cx="1745700" cy="813900"/>
          </a:xfrm>
          <a:prstGeom prst="straightConnector1">
            <a:avLst/>
          </a:prstGeom>
          <a:noFill/>
          <a:ln cap="flat" cmpd="sng" w="28575">
            <a:solidFill>
              <a:schemeClr val="dk2"/>
            </a:solidFill>
            <a:prstDash val="solid"/>
            <a:round/>
            <a:headEnd len="med" w="med" type="none"/>
            <a:tailEnd len="med" w="med" type="triangle"/>
          </a:ln>
        </p:spPr>
      </p:cxnSp>
      <p:cxnSp>
        <p:nvCxnSpPr>
          <p:cNvPr id="350" name="Google Shape;350;p18"/>
          <p:cNvCxnSpPr>
            <a:stCxn id="348" idx="0"/>
            <a:endCxn id="337" idx="2"/>
          </p:cNvCxnSpPr>
          <p:nvPr/>
        </p:nvCxnSpPr>
        <p:spPr>
          <a:xfrm flipH="1" rot="10800000">
            <a:off x="8531600" y="4973550"/>
            <a:ext cx="1571100" cy="813900"/>
          </a:xfrm>
          <a:prstGeom prst="straightConnector1">
            <a:avLst/>
          </a:prstGeom>
          <a:noFill/>
          <a:ln cap="flat" cmpd="sng" w="28575">
            <a:solidFill>
              <a:schemeClr val="dk2"/>
            </a:solidFill>
            <a:prstDash val="solid"/>
            <a:round/>
            <a:headEnd len="med" w="med" type="none"/>
            <a:tailEnd len="med" w="med" type="triangle"/>
          </a:ln>
        </p:spPr>
      </p:cxnSp>
      <p:sp>
        <p:nvSpPr>
          <p:cNvPr id="351" name="Google Shape;351;p18"/>
          <p:cNvSpPr/>
          <p:nvPr/>
        </p:nvSpPr>
        <p:spPr>
          <a:xfrm>
            <a:off x="2362125" y="5883750"/>
            <a:ext cx="1748400" cy="785400"/>
          </a:xfrm>
          <a:prstGeom prst="roundRect">
            <a:avLst>
              <a:gd fmla="val 16667" name="adj"/>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100">
                <a:solidFill>
                  <a:schemeClr val="lt1"/>
                </a:solidFill>
                <a:latin typeface="Calibri"/>
                <a:ea typeface="Calibri"/>
                <a:cs typeface="Calibri"/>
                <a:sym typeface="Calibri"/>
              </a:rPr>
              <a:t>Not Important</a:t>
            </a:r>
            <a:endParaRPr sz="2100">
              <a:solidFill>
                <a:schemeClr val="lt1"/>
              </a:solidFill>
              <a:latin typeface="Calibri"/>
              <a:ea typeface="Calibri"/>
              <a:cs typeface="Calibri"/>
              <a:sym typeface="Calibri"/>
            </a:endParaRPr>
          </a:p>
        </p:txBody>
      </p:sp>
      <p:cxnSp>
        <p:nvCxnSpPr>
          <p:cNvPr id="352" name="Google Shape;352;p18"/>
          <p:cNvCxnSpPr>
            <a:stCxn id="351" idx="0"/>
            <a:endCxn id="318" idx="2"/>
          </p:cNvCxnSpPr>
          <p:nvPr/>
        </p:nvCxnSpPr>
        <p:spPr>
          <a:xfrm rot="10800000">
            <a:off x="1843125" y="4973550"/>
            <a:ext cx="1393200" cy="910200"/>
          </a:xfrm>
          <a:prstGeom prst="straightConnector1">
            <a:avLst/>
          </a:prstGeom>
          <a:noFill/>
          <a:ln cap="flat" cmpd="sng" w="28575">
            <a:solidFill>
              <a:schemeClr val="dk2"/>
            </a:solidFill>
            <a:prstDash val="solid"/>
            <a:round/>
            <a:headEnd len="med" w="med" type="none"/>
            <a:tailEnd len="med" w="med" type="triangle"/>
          </a:ln>
        </p:spPr>
      </p:cxnSp>
      <p:cxnSp>
        <p:nvCxnSpPr>
          <p:cNvPr id="353" name="Google Shape;353;p18"/>
          <p:cNvCxnSpPr>
            <a:stCxn id="351" idx="0"/>
            <a:endCxn id="320" idx="2"/>
          </p:cNvCxnSpPr>
          <p:nvPr/>
        </p:nvCxnSpPr>
        <p:spPr>
          <a:xfrm flipH="1" rot="10800000">
            <a:off x="3236325" y="4973550"/>
            <a:ext cx="1923600" cy="910200"/>
          </a:xfrm>
          <a:prstGeom prst="straightConnector1">
            <a:avLst/>
          </a:prstGeom>
          <a:noFill/>
          <a:ln cap="flat" cmpd="sng" w="28575">
            <a:solidFill>
              <a:schemeClr val="dk2"/>
            </a:solidFill>
            <a:prstDash val="solid"/>
            <a:round/>
            <a:headEnd len="med" w="med" type="none"/>
            <a:tailEnd len="med" w="med" type="triangle"/>
          </a:ln>
        </p:spPr>
      </p:cxnSp>
      <p:cxnSp>
        <p:nvCxnSpPr>
          <p:cNvPr id="354" name="Google Shape;354;p18"/>
          <p:cNvCxnSpPr/>
          <p:nvPr/>
        </p:nvCxnSpPr>
        <p:spPr>
          <a:xfrm flipH="1" rot="10800000">
            <a:off x="1290250" y="2178675"/>
            <a:ext cx="9303000" cy="9300"/>
          </a:xfrm>
          <a:prstGeom prst="straightConnector1">
            <a:avLst/>
          </a:prstGeom>
          <a:noFill/>
          <a:ln cap="flat" cmpd="sng" w="9525">
            <a:solidFill>
              <a:schemeClr val="dk2"/>
            </a:solidFill>
            <a:prstDash val="solid"/>
            <a:round/>
            <a:headEnd len="med" w="med" type="none"/>
            <a:tailEnd len="med" w="med" type="none"/>
          </a:ln>
        </p:spPr>
      </p:cxnSp>
      <p:sp>
        <p:nvSpPr>
          <p:cNvPr id="355" name="Google Shape;355;p18"/>
          <p:cNvSpPr/>
          <p:nvPr/>
        </p:nvSpPr>
        <p:spPr>
          <a:xfrm>
            <a:off x="1514650" y="2025975"/>
            <a:ext cx="645000" cy="1620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8"/>
          <p:cNvSpPr/>
          <p:nvPr/>
        </p:nvSpPr>
        <p:spPr>
          <a:xfrm>
            <a:off x="3125600" y="1935375"/>
            <a:ext cx="645000" cy="2526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8"/>
          <p:cNvSpPr/>
          <p:nvPr/>
        </p:nvSpPr>
        <p:spPr>
          <a:xfrm>
            <a:off x="4837400" y="2025975"/>
            <a:ext cx="645000" cy="1620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8"/>
          <p:cNvSpPr/>
          <p:nvPr/>
        </p:nvSpPr>
        <p:spPr>
          <a:xfrm>
            <a:off x="6463350" y="1224802"/>
            <a:ext cx="645000" cy="9633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8"/>
          <p:cNvSpPr/>
          <p:nvPr/>
        </p:nvSpPr>
        <p:spPr>
          <a:xfrm>
            <a:off x="8160150" y="2025975"/>
            <a:ext cx="645000" cy="1620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8"/>
          <p:cNvSpPr/>
          <p:nvPr/>
        </p:nvSpPr>
        <p:spPr>
          <a:xfrm>
            <a:off x="9677625" y="1093927"/>
            <a:ext cx="645000" cy="10941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8"/>
          <p:cNvSpPr txBox="1"/>
          <p:nvPr/>
        </p:nvSpPr>
        <p:spPr>
          <a:xfrm>
            <a:off x="10677350" y="1290250"/>
            <a:ext cx="1337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E" sz="1800">
                <a:latin typeface="Calibri"/>
                <a:ea typeface="Calibri"/>
                <a:cs typeface="Calibri"/>
                <a:sym typeface="Calibri"/>
              </a:rPr>
              <a:t>Attention</a:t>
            </a:r>
            <a:endParaRPr sz="1800">
              <a:latin typeface="Calibri"/>
              <a:ea typeface="Calibri"/>
              <a:cs typeface="Calibri"/>
              <a:sym typeface="Calibri"/>
            </a:endParaRPr>
          </a:p>
          <a:p>
            <a:pPr indent="0" lvl="0" marL="0" rtl="0" algn="l">
              <a:spcBef>
                <a:spcPts val="0"/>
              </a:spcBef>
              <a:spcAft>
                <a:spcPts val="0"/>
              </a:spcAft>
              <a:buNone/>
            </a:pPr>
            <a:r>
              <a:rPr lang="en-IE" sz="1800">
                <a:latin typeface="Calibri"/>
                <a:ea typeface="Calibri"/>
                <a:cs typeface="Calibri"/>
                <a:sym typeface="Calibri"/>
              </a:rPr>
              <a:t>Distribution</a:t>
            </a:r>
            <a:endParaRPr sz="18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par>
                                <p:cTn fill="hold" nodeType="with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1000"/>
                                        <p:tgtEl>
                                          <p:spTgt spid="349"/>
                                        </p:tgtEl>
                                      </p:cBhvr>
                                    </p:animEffect>
                                  </p:childTnLst>
                                </p:cTn>
                              </p:par>
                              <p:par>
                                <p:cTn fill="hold" nodeType="with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000"/>
                                        <p:tgtEl>
                                          <p:spTgt spid="3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000"/>
                                        <p:tgtEl>
                                          <p:spTgt spid="351"/>
                                        </p:tgtEl>
                                      </p:cBhvr>
                                    </p:animEffect>
                                  </p:childTnLst>
                                </p:cTn>
                              </p:par>
                              <p:par>
                                <p:cTn fill="hold" nodeType="with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000"/>
                                        <p:tgtEl>
                                          <p:spTgt spid="353"/>
                                        </p:tgtEl>
                                      </p:cBhvr>
                                    </p:animEffect>
                                  </p:childTnLst>
                                </p:cTn>
                              </p:par>
                              <p:par>
                                <p:cTn fill="hold" nodeType="with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000"/>
                                        <p:tgtEl>
                                          <p:spTgt spid="354"/>
                                        </p:tgtEl>
                                      </p:cBhvr>
                                    </p:animEffect>
                                  </p:childTnLst>
                                </p:cTn>
                              </p:par>
                              <p:par>
                                <p:cTn fill="hold" nodeType="with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000"/>
                                        <p:tgtEl>
                                          <p:spTgt spid="355"/>
                                        </p:tgtEl>
                                      </p:cBhvr>
                                    </p:animEffect>
                                  </p:childTnLst>
                                </p:cTn>
                              </p:par>
                              <p:par>
                                <p:cTn fill="hold" nodeType="with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000"/>
                                        <p:tgtEl>
                                          <p:spTgt spid="356"/>
                                        </p:tgtEl>
                                      </p:cBhvr>
                                    </p:animEffect>
                                  </p:childTnLst>
                                </p:cTn>
                              </p:par>
                              <p:par>
                                <p:cTn fill="hold" nodeType="with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1000"/>
                                        <p:tgtEl>
                                          <p:spTgt spid="357"/>
                                        </p:tgtEl>
                                      </p:cBhvr>
                                    </p:animEffect>
                                  </p:childTnLst>
                                </p:cTn>
                              </p:par>
                              <p:par>
                                <p:cTn fill="hold" nodeType="with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1000"/>
                                        <p:tgtEl>
                                          <p:spTgt spid="358"/>
                                        </p:tgtEl>
                                      </p:cBhvr>
                                    </p:animEffect>
                                  </p:childTnLst>
                                </p:cTn>
                              </p:par>
                              <p:par>
                                <p:cTn fill="hold" nodeType="with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000"/>
                                        <p:tgtEl>
                                          <p:spTgt spid="359"/>
                                        </p:tgtEl>
                                      </p:cBhvr>
                                    </p:animEffect>
                                  </p:childTnLst>
                                </p:cTn>
                              </p:par>
                              <p:par>
                                <p:cTn fill="hold" nodeType="with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1000"/>
                                        <p:tgtEl>
                                          <p:spTgt spid="360"/>
                                        </p:tgtEl>
                                      </p:cBhvr>
                                    </p:animEffect>
                                  </p:childTnLst>
                                </p:cTn>
                              </p:par>
                              <p:par>
                                <p:cTn fill="hold" nodeType="with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1000"/>
                                        <p:tgtEl>
                                          <p:spTgt spid="3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19"/>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Attention</a:t>
            </a:r>
            <a:endParaRPr/>
          </a:p>
        </p:txBody>
      </p:sp>
      <p:sp>
        <p:nvSpPr>
          <p:cNvPr id="368" name="Google Shape;368;p19"/>
          <p:cNvSpPr txBox="1"/>
          <p:nvPr>
            <p:ph idx="1" type="body"/>
          </p:nvPr>
        </p:nvSpPr>
        <p:spPr>
          <a:xfrm>
            <a:off x="838200" y="1825625"/>
            <a:ext cx="10515600" cy="8229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We build a single vector as a weighted sum:</a:t>
            </a:r>
            <a:endParaRPr/>
          </a:p>
        </p:txBody>
      </p:sp>
      <p:pic>
        <p:nvPicPr>
          <p:cNvPr id="369" name="Google Shape;369;p19"/>
          <p:cNvPicPr preferRelativeResize="0"/>
          <p:nvPr/>
        </p:nvPicPr>
        <p:blipFill>
          <a:blip r:embed="rId3">
            <a:alphaModFix/>
          </a:blip>
          <a:stretch>
            <a:fillRect/>
          </a:stretch>
        </p:blipFill>
        <p:spPr>
          <a:xfrm>
            <a:off x="4912575" y="2648425"/>
            <a:ext cx="2366861" cy="914275"/>
          </a:xfrm>
          <a:prstGeom prst="rect">
            <a:avLst/>
          </a:prstGeom>
          <a:noFill/>
          <a:ln>
            <a:noFill/>
          </a:ln>
        </p:spPr>
      </p:pic>
      <p:sp>
        <p:nvSpPr>
          <p:cNvPr id="370" name="Google Shape;370;p19"/>
          <p:cNvSpPr txBox="1"/>
          <p:nvPr>
            <p:ph idx="1" type="body"/>
          </p:nvPr>
        </p:nvSpPr>
        <p:spPr>
          <a:xfrm>
            <a:off x="838200" y="3646375"/>
            <a:ext cx="10515600" cy="21918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Attention values indicate the percentage of attention to each node</a:t>
            </a:r>
            <a:endParaRPr/>
          </a:p>
          <a:p>
            <a:pPr indent="0" lvl="0" marL="0" rtl="0" algn="l">
              <a:spcBef>
                <a:spcPts val="1000"/>
              </a:spcBef>
              <a:spcAft>
                <a:spcPts val="0"/>
              </a:spcAft>
              <a:buNone/>
            </a:pPr>
            <a:r>
              <a:rPr lang="en-IE"/>
              <a:t>How to get the attention distribution?</a:t>
            </a:r>
            <a:endParaRPr/>
          </a:p>
          <a:p>
            <a:pPr indent="0" lvl="0" marL="0" rtl="0" algn="l">
              <a:spcBef>
                <a:spcPts val="1000"/>
              </a:spcBef>
              <a:spcAft>
                <a:spcPts val="0"/>
              </a:spcAft>
              <a:buNone/>
            </a:pPr>
            <a:r>
              <a:rPr lang="en-IE"/>
              <a:t>Another neural network of course!</a:t>
            </a:r>
            <a:endParaRPr/>
          </a:p>
          <a:p>
            <a:pPr indent="0" lvl="0" marL="0" rtl="0" algn="l">
              <a:spcBef>
                <a:spcPts val="10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1000"/>
                                        <p:tgtEl>
                                          <p:spTgt spid="3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000"/>
                                        <p:tgtEl>
                                          <p:spTgt spid="3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
                                            <p:txEl>
                                              <p:pRg end="0" st="0"/>
                                            </p:txEl>
                                          </p:spTgt>
                                        </p:tgtEl>
                                        <p:attrNameLst>
                                          <p:attrName>style.visibility</p:attrName>
                                        </p:attrNameLst>
                                      </p:cBhvr>
                                      <p:to>
                                        <p:strVal val="visible"/>
                                      </p:to>
                                    </p:set>
                                    <p:animEffect filter="fade" transition="in">
                                      <p:cBhvr>
                                        <p:cTn dur="1000"/>
                                        <p:tgtEl>
                                          <p:spTgt spid="3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
                                            <p:txEl>
                                              <p:pRg end="1" st="1"/>
                                            </p:txEl>
                                          </p:spTgt>
                                        </p:tgtEl>
                                        <p:attrNameLst>
                                          <p:attrName>style.visibility</p:attrName>
                                        </p:attrNameLst>
                                      </p:cBhvr>
                                      <p:to>
                                        <p:strVal val="visible"/>
                                      </p:to>
                                    </p:set>
                                    <p:animEffect filter="fade" transition="in">
                                      <p:cBhvr>
                                        <p:cTn dur="1000"/>
                                        <p:tgtEl>
                                          <p:spTgt spid="37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
                                            <p:txEl>
                                              <p:pRg end="2" st="2"/>
                                            </p:txEl>
                                          </p:spTgt>
                                        </p:tgtEl>
                                        <p:attrNameLst>
                                          <p:attrName>style.visibility</p:attrName>
                                        </p:attrNameLst>
                                      </p:cBhvr>
                                      <p:to>
                                        <p:strVal val="visible"/>
                                      </p:to>
                                    </p:set>
                                    <p:animEffect filter="fade" transition="in">
                                      <p:cBhvr>
                                        <p:cTn dur="1000"/>
                                        <p:tgtEl>
                                          <p:spTgt spid="37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
                                            <p:txEl>
                                              <p:pRg end="3" st="3"/>
                                            </p:txEl>
                                          </p:spTgt>
                                        </p:tgtEl>
                                        <p:attrNameLst>
                                          <p:attrName>style.visibility</p:attrName>
                                        </p:attrNameLst>
                                      </p:cBhvr>
                                      <p:to>
                                        <p:strVal val="visible"/>
                                      </p:to>
                                    </p:set>
                                    <p:animEffect filter="fade" transition="in">
                                      <p:cBhvr>
                                        <p:cTn dur="1000"/>
                                        <p:tgtEl>
                                          <p:spTgt spid="37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20"/>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Softmax</a:t>
            </a:r>
            <a:endParaRPr/>
          </a:p>
        </p:txBody>
      </p:sp>
      <p:sp>
        <p:nvSpPr>
          <p:cNvPr id="377" name="Google Shape;377;p20"/>
          <p:cNvSpPr txBox="1"/>
          <p:nvPr>
            <p:ph idx="1" type="body"/>
          </p:nvPr>
        </p:nvSpPr>
        <p:spPr>
          <a:xfrm>
            <a:off x="838200" y="1825625"/>
            <a:ext cx="10515600" cy="792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Softmax transforms an arbitrary vector into a probability distribution</a:t>
            </a:r>
            <a:endParaRPr/>
          </a:p>
        </p:txBody>
      </p:sp>
      <p:sp>
        <p:nvSpPr>
          <p:cNvPr id="378" name="Google Shape;378;p20"/>
          <p:cNvSpPr/>
          <p:nvPr/>
        </p:nvSpPr>
        <p:spPr>
          <a:xfrm>
            <a:off x="1666150" y="2827575"/>
            <a:ext cx="635700" cy="15801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300">
                <a:latin typeface="Calibri"/>
                <a:ea typeface="Calibri"/>
                <a:cs typeface="Calibri"/>
                <a:sym typeface="Calibri"/>
              </a:rPr>
              <a:t>1</a:t>
            </a:r>
            <a:endParaRPr sz="2300">
              <a:latin typeface="Calibri"/>
              <a:ea typeface="Calibri"/>
              <a:cs typeface="Calibri"/>
              <a:sym typeface="Calibri"/>
            </a:endParaRPr>
          </a:p>
          <a:p>
            <a:pPr indent="0" lvl="0" marL="0" rtl="0" algn="ctr">
              <a:spcBef>
                <a:spcPts val="0"/>
              </a:spcBef>
              <a:spcAft>
                <a:spcPts val="0"/>
              </a:spcAft>
              <a:buNone/>
            </a:pPr>
            <a:r>
              <a:rPr lang="en-IE" sz="2300">
                <a:latin typeface="Calibri"/>
                <a:ea typeface="Calibri"/>
                <a:cs typeface="Calibri"/>
                <a:sym typeface="Calibri"/>
              </a:rPr>
              <a:t>2</a:t>
            </a:r>
            <a:endParaRPr sz="2300">
              <a:latin typeface="Calibri"/>
              <a:ea typeface="Calibri"/>
              <a:cs typeface="Calibri"/>
              <a:sym typeface="Calibri"/>
            </a:endParaRPr>
          </a:p>
          <a:p>
            <a:pPr indent="0" lvl="0" marL="0" rtl="0" algn="ctr">
              <a:spcBef>
                <a:spcPts val="0"/>
              </a:spcBef>
              <a:spcAft>
                <a:spcPts val="0"/>
              </a:spcAft>
              <a:buNone/>
            </a:pPr>
            <a:r>
              <a:rPr lang="en-IE" sz="2300">
                <a:latin typeface="Calibri"/>
                <a:ea typeface="Calibri"/>
                <a:cs typeface="Calibri"/>
                <a:sym typeface="Calibri"/>
              </a:rPr>
              <a:t>-2</a:t>
            </a:r>
            <a:endParaRPr sz="2300">
              <a:latin typeface="Calibri"/>
              <a:ea typeface="Calibri"/>
              <a:cs typeface="Calibri"/>
              <a:sym typeface="Calibri"/>
            </a:endParaRPr>
          </a:p>
          <a:p>
            <a:pPr indent="0" lvl="0" marL="0" rtl="0" algn="ctr">
              <a:spcBef>
                <a:spcPts val="0"/>
              </a:spcBef>
              <a:spcAft>
                <a:spcPts val="0"/>
              </a:spcAft>
              <a:buNone/>
            </a:pPr>
            <a:r>
              <a:rPr lang="en-IE" sz="2300">
                <a:latin typeface="Calibri"/>
                <a:ea typeface="Calibri"/>
                <a:cs typeface="Calibri"/>
                <a:sym typeface="Calibri"/>
              </a:rPr>
              <a:t>0.2</a:t>
            </a:r>
            <a:endParaRPr sz="2300">
              <a:latin typeface="Calibri"/>
              <a:ea typeface="Calibri"/>
              <a:cs typeface="Calibri"/>
              <a:sym typeface="Calibri"/>
            </a:endParaRPr>
          </a:p>
        </p:txBody>
      </p:sp>
      <p:sp>
        <p:nvSpPr>
          <p:cNvPr id="379" name="Google Shape;379;p20"/>
          <p:cNvSpPr/>
          <p:nvPr/>
        </p:nvSpPr>
        <p:spPr>
          <a:xfrm>
            <a:off x="3036500" y="2752725"/>
            <a:ext cx="2007000" cy="1729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Make positive with exp(x)</a:t>
            </a:r>
            <a:endParaRPr sz="1800">
              <a:latin typeface="Calibri"/>
              <a:ea typeface="Calibri"/>
              <a:cs typeface="Calibri"/>
              <a:sym typeface="Calibri"/>
            </a:endParaRPr>
          </a:p>
        </p:txBody>
      </p:sp>
      <p:sp>
        <p:nvSpPr>
          <p:cNvPr id="380" name="Google Shape;380;p20"/>
          <p:cNvSpPr/>
          <p:nvPr/>
        </p:nvSpPr>
        <p:spPr>
          <a:xfrm>
            <a:off x="5778150" y="2855625"/>
            <a:ext cx="635700" cy="15801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300">
                <a:latin typeface="Calibri"/>
                <a:ea typeface="Calibri"/>
                <a:cs typeface="Calibri"/>
                <a:sym typeface="Calibri"/>
              </a:rPr>
              <a:t>2.7</a:t>
            </a:r>
            <a:endParaRPr sz="2300">
              <a:latin typeface="Calibri"/>
              <a:ea typeface="Calibri"/>
              <a:cs typeface="Calibri"/>
              <a:sym typeface="Calibri"/>
            </a:endParaRPr>
          </a:p>
          <a:p>
            <a:pPr indent="0" lvl="0" marL="0" rtl="0" algn="ctr">
              <a:spcBef>
                <a:spcPts val="0"/>
              </a:spcBef>
              <a:spcAft>
                <a:spcPts val="0"/>
              </a:spcAft>
              <a:buNone/>
            </a:pPr>
            <a:r>
              <a:rPr lang="en-IE" sz="2300">
                <a:latin typeface="Calibri"/>
                <a:ea typeface="Calibri"/>
                <a:cs typeface="Calibri"/>
                <a:sym typeface="Calibri"/>
              </a:rPr>
              <a:t>7.4</a:t>
            </a:r>
            <a:endParaRPr sz="2300">
              <a:latin typeface="Calibri"/>
              <a:ea typeface="Calibri"/>
              <a:cs typeface="Calibri"/>
              <a:sym typeface="Calibri"/>
            </a:endParaRPr>
          </a:p>
          <a:p>
            <a:pPr indent="0" lvl="0" marL="0" rtl="0" algn="ctr">
              <a:spcBef>
                <a:spcPts val="0"/>
              </a:spcBef>
              <a:spcAft>
                <a:spcPts val="0"/>
              </a:spcAft>
              <a:buNone/>
            </a:pPr>
            <a:r>
              <a:rPr lang="en-IE" sz="2300">
                <a:latin typeface="Calibri"/>
                <a:ea typeface="Calibri"/>
                <a:cs typeface="Calibri"/>
                <a:sym typeface="Calibri"/>
              </a:rPr>
              <a:t>0.1</a:t>
            </a:r>
            <a:endParaRPr sz="2300">
              <a:latin typeface="Calibri"/>
              <a:ea typeface="Calibri"/>
              <a:cs typeface="Calibri"/>
              <a:sym typeface="Calibri"/>
            </a:endParaRPr>
          </a:p>
          <a:p>
            <a:pPr indent="0" lvl="0" marL="0" rtl="0" algn="ctr">
              <a:spcBef>
                <a:spcPts val="0"/>
              </a:spcBef>
              <a:spcAft>
                <a:spcPts val="0"/>
              </a:spcAft>
              <a:buNone/>
            </a:pPr>
            <a:r>
              <a:rPr lang="en-IE" sz="2300">
                <a:latin typeface="Calibri"/>
                <a:ea typeface="Calibri"/>
                <a:cs typeface="Calibri"/>
                <a:sym typeface="Calibri"/>
              </a:rPr>
              <a:t>1.2</a:t>
            </a:r>
            <a:endParaRPr sz="2300">
              <a:latin typeface="Calibri"/>
              <a:ea typeface="Calibri"/>
              <a:cs typeface="Calibri"/>
              <a:sym typeface="Calibri"/>
            </a:endParaRPr>
          </a:p>
        </p:txBody>
      </p:sp>
      <p:sp>
        <p:nvSpPr>
          <p:cNvPr id="381" name="Google Shape;381;p20"/>
          <p:cNvSpPr/>
          <p:nvPr/>
        </p:nvSpPr>
        <p:spPr>
          <a:xfrm>
            <a:off x="7148500" y="2780775"/>
            <a:ext cx="2007000" cy="1729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Normalize</a:t>
            </a:r>
            <a:endParaRPr sz="1800">
              <a:latin typeface="Calibri"/>
              <a:ea typeface="Calibri"/>
              <a:cs typeface="Calibri"/>
              <a:sym typeface="Calibri"/>
            </a:endParaRPr>
          </a:p>
        </p:txBody>
      </p:sp>
      <p:sp>
        <p:nvSpPr>
          <p:cNvPr id="382" name="Google Shape;382;p20"/>
          <p:cNvSpPr/>
          <p:nvPr/>
        </p:nvSpPr>
        <p:spPr>
          <a:xfrm>
            <a:off x="9890150" y="2883675"/>
            <a:ext cx="768600" cy="15801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300">
                <a:latin typeface="Calibri"/>
                <a:ea typeface="Calibri"/>
                <a:cs typeface="Calibri"/>
                <a:sym typeface="Calibri"/>
              </a:rPr>
              <a:t>24%</a:t>
            </a:r>
            <a:endParaRPr sz="2300">
              <a:latin typeface="Calibri"/>
              <a:ea typeface="Calibri"/>
              <a:cs typeface="Calibri"/>
              <a:sym typeface="Calibri"/>
            </a:endParaRPr>
          </a:p>
          <a:p>
            <a:pPr indent="0" lvl="0" marL="0" rtl="0" algn="ctr">
              <a:spcBef>
                <a:spcPts val="0"/>
              </a:spcBef>
              <a:spcAft>
                <a:spcPts val="0"/>
              </a:spcAft>
              <a:buNone/>
            </a:pPr>
            <a:r>
              <a:rPr lang="en-IE" sz="2300">
                <a:latin typeface="Calibri"/>
                <a:ea typeface="Calibri"/>
                <a:cs typeface="Calibri"/>
                <a:sym typeface="Calibri"/>
              </a:rPr>
              <a:t>65%</a:t>
            </a:r>
            <a:endParaRPr sz="2300">
              <a:latin typeface="Calibri"/>
              <a:ea typeface="Calibri"/>
              <a:cs typeface="Calibri"/>
              <a:sym typeface="Calibri"/>
            </a:endParaRPr>
          </a:p>
          <a:p>
            <a:pPr indent="0" lvl="0" marL="0" rtl="0" algn="ctr">
              <a:spcBef>
                <a:spcPts val="0"/>
              </a:spcBef>
              <a:spcAft>
                <a:spcPts val="0"/>
              </a:spcAft>
              <a:buNone/>
            </a:pPr>
            <a:r>
              <a:rPr lang="en-IE" sz="2300">
                <a:latin typeface="Calibri"/>
                <a:ea typeface="Calibri"/>
                <a:cs typeface="Calibri"/>
                <a:sym typeface="Calibri"/>
              </a:rPr>
              <a:t>1%</a:t>
            </a:r>
            <a:endParaRPr sz="2300">
              <a:latin typeface="Calibri"/>
              <a:ea typeface="Calibri"/>
              <a:cs typeface="Calibri"/>
              <a:sym typeface="Calibri"/>
            </a:endParaRPr>
          </a:p>
          <a:p>
            <a:pPr indent="0" lvl="0" marL="0" rtl="0" algn="ctr">
              <a:spcBef>
                <a:spcPts val="0"/>
              </a:spcBef>
              <a:spcAft>
                <a:spcPts val="0"/>
              </a:spcAft>
              <a:buNone/>
            </a:pPr>
            <a:r>
              <a:rPr lang="en-IE" sz="2300">
                <a:latin typeface="Calibri"/>
                <a:ea typeface="Calibri"/>
                <a:cs typeface="Calibri"/>
                <a:sym typeface="Calibri"/>
              </a:rPr>
              <a:t>11%</a:t>
            </a:r>
            <a:endParaRPr sz="2300">
              <a:latin typeface="Calibri"/>
              <a:ea typeface="Calibri"/>
              <a:cs typeface="Calibri"/>
              <a:sym typeface="Calibri"/>
            </a:endParaRPr>
          </a:p>
        </p:txBody>
      </p:sp>
      <p:pic>
        <p:nvPicPr>
          <p:cNvPr id="383" name="Google Shape;383;p20"/>
          <p:cNvPicPr preferRelativeResize="0"/>
          <p:nvPr/>
        </p:nvPicPr>
        <p:blipFill>
          <a:blip r:embed="rId3">
            <a:alphaModFix/>
          </a:blip>
          <a:stretch>
            <a:fillRect/>
          </a:stretch>
        </p:blipFill>
        <p:spPr>
          <a:xfrm>
            <a:off x="3985775" y="4719075"/>
            <a:ext cx="4772025" cy="1190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000"/>
                                        <p:tgtEl>
                                          <p:spTgt spid="379"/>
                                        </p:tgtEl>
                                      </p:cBhvr>
                                    </p:animEffect>
                                  </p:childTnLst>
                                </p:cTn>
                              </p:par>
                              <p:par>
                                <p:cTn fill="hold" nodeType="with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000"/>
                                        <p:tgtEl>
                                          <p:spTgt spid="3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par>
                                <p:cTn fill="hold" nodeType="with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000"/>
                                        <p:tgtEl>
                                          <p:spTgt spid="3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21"/>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Embed, encode, attend, predict</a:t>
            </a:r>
            <a:endParaRPr/>
          </a:p>
        </p:txBody>
      </p:sp>
      <p:sp>
        <p:nvSpPr>
          <p:cNvPr id="390" name="Google Shape;390;p21"/>
          <p:cNvSpPr txBox="1"/>
          <p:nvPr>
            <p:ph idx="11" type="ftr"/>
          </p:nvPr>
        </p:nvSpPr>
        <p:spPr>
          <a:xfrm>
            <a:off x="7239000" y="6113463"/>
            <a:ext cx="4114800" cy="365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IE"/>
              <a:t>‹#›</a:t>
            </a:fld>
            <a:endParaRPr/>
          </a:p>
        </p:txBody>
      </p:sp>
      <p:sp>
        <p:nvSpPr>
          <p:cNvPr id="391" name="Google Shape;391;p21"/>
          <p:cNvSpPr/>
          <p:nvPr/>
        </p:nvSpPr>
        <p:spPr>
          <a:xfrm>
            <a:off x="1032400" y="2058638"/>
            <a:ext cx="1038000" cy="5250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1300">
                <a:latin typeface="Calibri"/>
                <a:ea typeface="Calibri"/>
                <a:cs typeface="Calibri"/>
                <a:sym typeface="Calibri"/>
              </a:rPr>
              <a:t>Embedding</a:t>
            </a:r>
            <a:endParaRPr b="1" sz="1300">
              <a:latin typeface="Calibri"/>
              <a:ea typeface="Calibri"/>
              <a:cs typeface="Calibri"/>
              <a:sym typeface="Calibri"/>
            </a:endParaRPr>
          </a:p>
        </p:txBody>
      </p:sp>
      <p:sp>
        <p:nvSpPr>
          <p:cNvPr id="392" name="Google Shape;392;p21"/>
          <p:cNvSpPr/>
          <p:nvPr/>
        </p:nvSpPr>
        <p:spPr>
          <a:xfrm>
            <a:off x="1032400" y="2872050"/>
            <a:ext cx="1038000" cy="5250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1300">
                <a:solidFill>
                  <a:schemeClr val="dk1"/>
                </a:solidFill>
                <a:latin typeface="Calibri"/>
                <a:ea typeface="Calibri"/>
                <a:cs typeface="Calibri"/>
                <a:sym typeface="Calibri"/>
              </a:rPr>
              <a:t>Embedding</a:t>
            </a:r>
            <a:endParaRPr b="1" baseline="-25000" sz="2400">
              <a:latin typeface="Calibri"/>
              <a:ea typeface="Calibri"/>
              <a:cs typeface="Calibri"/>
              <a:sym typeface="Calibri"/>
            </a:endParaRPr>
          </a:p>
        </p:txBody>
      </p:sp>
      <p:sp>
        <p:nvSpPr>
          <p:cNvPr id="393" name="Google Shape;393;p21"/>
          <p:cNvSpPr/>
          <p:nvPr/>
        </p:nvSpPr>
        <p:spPr>
          <a:xfrm>
            <a:off x="1032400" y="3706738"/>
            <a:ext cx="1038000" cy="5250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1300">
                <a:solidFill>
                  <a:schemeClr val="dk1"/>
                </a:solidFill>
                <a:latin typeface="Calibri"/>
                <a:ea typeface="Calibri"/>
                <a:cs typeface="Calibri"/>
                <a:sym typeface="Calibri"/>
              </a:rPr>
              <a:t>Embedding</a:t>
            </a:r>
            <a:endParaRPr b="1" baseline="-25000" sz="2400">
              <a:latin typeface="Calibri"/>
              <a:ea typeface="Calibri"/>
              <a:cs typeface="Calibri"/>
              <a:sym typeface="Calibri"/>
            </a:endParaRPr>
          </a:p>
        </p:txBody>
      </p:sp>
      <p:sp>
        <p:nvSpPr>
          <p:cNvPr id="394" name="Google Shape;394;p21"/>
          <p:cNvSpPr/>
          <p:nvPr/>
        </p:nvSpPr>
        <p:spPr>
          <a:xfrm>
            <a:off x="3559200" y="2058638"/>
            <a:ext cx="1038000" cy="5250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RNN</a:t>
            </a:r>
            <a:endParaRPr b="1" sz="2400">
              <a:latin typeface="Calibri"/>
              <a:ea typeface="Calibri"/>
              <a:cs typeface="Calibri"/>
              <a:sym typeface="Calibri"/>
            </a:endParaRPr>
          </a:p>
        </p:txBody>
      </p:sp>
      <p:sp>
        <p:nvSpPr>
          <p:cNvPr id="395" name="Google Shape;395;p21"/>
          <p:cNvSpPr/>
          <p:nvPr/>
        </p:nvSpPr>
        <p:spPr>
          <a:xfrm>
            <a:off x="3559200" y="2872050"/>
            <a:ext cx="1038000" cy="5250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RNN</a:t>
            </a:r>
            <a:endParaRPr b="1" baseline="-25000" sz="2400">
              <a:latin typeface="Calibri"/>
              <a:ea typeface="Calibri"/>
              <a:cs typeface="Calibri"/>
              <a:sym typeface="Calibri"/>
            </a:endParaRPr>
          </a:p>
        </p:txBody>
      </p:sp>
      <p:sp>
        <p:nvSpPr>
          <p:cNvPr id="396" name="Google Shape;396;p21"/>
          <p:cNvSpPr/>
          <p:nvPr/>
        </p:nvSpPr>
        <p:spPr>
          <a:xfrm>
            <a:off x="3559200" y="3706738"/>
            <a:ext cx="1038000" cy="5250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RNN</a:t>
            </a:r>
            <a:endParaRPr b="1" baseline="-25000" sz="2400">
              <a:latin typeface="Calibri"/>
              <a:ea typeface="Calibri"/>
              <a:cs typeface="Calibri"/>
              <a:sym typeface="Calibri"/>
            </a:endParaRPr>
          </a:p>
        </p:txBody>
      </p:sp>
      <p:cxnSp>
        <p:nvCxnSpPr>
          <p:cNvPr id="397" name="Google Shape;397;p21"/>
          <p:cNvCxnSpPr>
            <a:stCxn id="391" idx="3"/>
            <a:endCxn id="394" idx="1"/>
          </p:cNvCxnSpPr>
          <p:nvPr/>
        </p:nvCxnSpPr>
        <p:spPr>
          <a:xfrm>
            <a:off x="2070400" y="2321138"/>
            <a:ext cx="1488900" cy="0"/>
          </a:xfrm>
          <a:prstGeom prst="straightConnector1">
            <a:avLst/>
          </a:prstGeom>
          <a:noFill/>
          <a:ln cap="flat" cmpd="sng" w="28575">
            <a:solidFill>
              <a:schemeClr val="dk2"/>
            </a:solidFill>
            <a:prstDash val="solid"/>
            <a:round/>
            <a:headEnd len="med" w="med" type="none"/>
            <a:tailEnd len="med" w="med" type="triangle"/>
          </a:ln>
        </p:spPr>
      </p:cxnSp>
      <p:cxnSp>
        <p:nvCxnSpPr>
          <p:cNvPr id="398" name="Google Shape;398;p21"/>
          <p:cNvCxnSpPr>
            <a:stCxn id="392" idx="3"/>
            <a:endCxn id="395" idx="1"/>
          </p:cNvCxnSpPr>
          <p:nvPr/>
        </p:nvCxnSpPr>
        <p:spPr>
          <a:xfrm>
            <a:off x="2070400" y="3134550"/>
            <a:ext cx="1488900" cy="0"/>
          </a:xfrm>
          <a:prstGeom prst="straightConnector1">
            <a:avLst/>
          </a:prstGeom>
          <a:noFill/>
          <a:ln cap="flat" cmpd="sng" w="28575">
            <a:solidFill>
              <a:schemeClr val="dk2"/>
            </a:solidFill>
            <a:prstDash val="solid"/>
            <a:round/>
            <a:headEnd len="med" w="med" type="none"/>
            <a:tailEnd len="med" w="med" type="triangle"/>
          </a:ln>
        </p:spPr>
      </p:cxnSp>
      <p:cxnSp>
        <p:nvCxnSpPr>
          <p:cNvPr id="399" name="Google Shape;399;p21"/>
          <p:cNvCxnSpPr>
            <a:stCxn id="393" idx="3"/>
            <a:endCxn id="396" idx="1"/>
          </p:cNvCxnSpPr>
          <p:nvPr/>
        </p:nvCxnSpPr>
        <p:spPr>
          <a:xfrm>
            <a:off x="2070400" y="3969238"/>
            <a:ext cx="1488900" cy="0"/>
          </a:xfrm>
          <a:prstGeom prst="straightConnector1">
            <a:avLst/>
          </a:prstGeom>
          <a:noFill/>
          <a:ln cap="flat" cmpd="sng" w="28575">
            <a:solidFill>
              <a:schemeClr val="dk2"/>
            </a:solidFill>
            <a:prstDash val="solid"/>
            <a:round/>
            <a:headEnd len="med" w="med" type="none"/>
            <a:tailEnd len="med" w="med" type="triangle"/>
          </a:ln>
        </p:spPr>
      </p:cxnSp>
      <p:cxnSp>
        <p:nvCxnSpPr>
          <p:cNvPr id="400" name="Google Shape;400;p21"/>
          <p:cNvCxnSpPr>
            <a:stCxn id="394" idx="2"/>
            <a:endCxn id="395" idx="0"/>
          </p:cNvCxnSpPr>
          <p:nvPr/>
        </p:nvCxnSpPr>
        <p:spPr>
          <a:xfrm>
            <a:off x="4078200" y="2583638"/>
            <a:ext cx="0" cy="288300"/>
          </a:xfrm>
          <a:prstGeom prst="straightConnector1">
            <a:avLst/>
          </a:prstGeom>
          <a:noFill/>
          <a:ln cap="flat" cmpd="sng" w="28575">
            <a:solidFill>
              <a:schemeClr val="dk2"/>
            </a:solidFill>
            <a:prstDash val="solid"/>
            <a:round/>
            <a:headEnd len="med" w="med" type="none"/>
            <a:tailEnd len="med" w="med" type="triangle"/>
          </a:ln>
        </p:spPr>
      </p:cxnSp>
      <p:cxnSp>
        <p:nvCxnSpPr>
          <p:cNvPr id="401" name="Google Shape;401;p21"/>
          <p:cNvCxnSpPr>
            <a:stCxn id="395" idx="2"/>
            <a:endCxn id="396" idx="0"/>
          </p:cNvCxnSpPr>
          <p:nvPr/>
        </p:nvCxnSpPr>
        <p:spPr>
          <a:xfrm>
            <a:off x="4078200" y="3397050"/>
            <a:ext cx="0" cy="309600"/>
          </a:xfrm>
          <a:prstGeom prst="straightConnector1">
            <a:avLst/>
          </a:prstGeom>
          <a:noFill/>
          <a:ln cap="flat" cmpd="sng" w="28575">
            <a:solidFill>
              <a:schemeClr val="dk2"/>
            </a:solidFill>
            <a:prstDash val="solid"/>
            <a:round/>
            <a:headEnd len="med" w="med" type="none"/>
            <a:tailEnd len="med" w="med" type="triangle"/>
          </a:ln>
        </p:spPr>
      </p:cxnSp>
      <p:sp>
        <p:nvSpPr>
          <p:cNvPr id="402" name="Google Shape;402;p21"/>
          <p:cNvSpPr/>
          <p:nvPr/>
        </p:nvSpPr>
        <p:spPr>
          <a:xfrm>
            <a:off x="2439775" y="4562750"/>
            <a:ext cx="1488900" cy="2778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1300">
                <a:solidFill>
                  <a:schemeClr val="dk1"/>
                </a:solidFill>
                <a:latin typeface="Calibri"/>
                <a:ea typeface="Calibri"/>
                <a:cs typeface="Calibri"/>
                <a:sym typeface="Calibri"/>
              </a:rPr>
              <a:t>Fully-Connected</a:t>
            </a:r>
            <a:endParaRPr b="1" baseline="-25000" sz="2400">
              <a:latin typeface="Calibri"/>
              <a:ea typeface="Calibri"/>
              <a:cs typeface="Calibri"/>
              <a:sym typeface="Calibri"/>
            </a:endParaRPr>
          </a:p>
        </p:txBody>
      </p:sp>
      <p:sp>
        <p:nvSpPr>
          <p:cNvPr id="403" name="Google Shape;403;p21"/>
          <p:cNvSpPr/>
          <p:nvPr/>
        </p:nvSpPr>
        <p:spPr>
          <a:xfrm>
            <a:off x="4816550" y="4825250"/>
            <a:ext cx="1488900" cy="5250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1300">
                <a:solidFill>
                  <a:schemeClr val="dk1"/>
                </a:solidFill>
                <a:latin typeface="Calibri"/>
                <a:ea typeface="Calibri"/>
                <a:cs typeface="Calibri"/>
                <a:sym typeface="Calibri"/>
              </a:rPr>
              <a:t>Softmax</a:t>
            </a:r>
            <a:endParaRPr b="1" baseline="-25000" sz="2400">
              <a:latin typeface="Calibri"/>
              <a:ea typeface="Calibri"/>
              <a:cs typeface="Calibri"/>
              <a:sym typeface="Calibri"/>
            </a:endParaRPr>
          </a:p>
        </p:txBody>
      </p:sp>
      <p:sp>
        <p:nvSpPr>
          <p:cNvPr id="404" name="Google Shape;404;p21"/>
          <p:cNvSpPr/>
          <p:nvPr/>
        </p:nvSpPr>
        <p:spPr>
          <a:xfrm>
            <a:off x="5400800" y="2974350"/>
            <a:ext cx="320400" cy="320400"/>
          </a:xfrm>
          <a:prstGeom prst="flowChartSummingJunction">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1"/>
          <p:cNvSpPr/>
          <p:nvPr/>
        </p:nvSpPr>
        <p:spPr>
          <a:xfrm>
            <a:off x="2439775" y="4993075"/>
            <a:ext cx="1488900" cy="2778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1300">
                <a:solidFill>
                  <a:schemeClr val="dk1"/>
                </a:solidFill>
                <a:latin typeface="Calibri"/>
                <a:ea typeface="Calibri"/>
                <a:cs typeface="Calibri"/>
                <a:sym typeface="Calibri"/>
              </a:rPr>
              <a:t>Fully-Connected</a:t>
            </a:r>
            <a:endParaRPr b="1" baseline="-25000" sz="2400">
              <a:latin typeface="Calibri"/>
              <a:ea typeface="Calibri"/>
              <a:cs typeface="Calibri"/>
              <a:sym typeface="Calibri"/>
            </a:endParaRPr>
          </a:p>
        </p:txBody>
      </p:sp>
      <p:sp>
        <p:nvSpPr>
          <p:cNvPr id="406" name="Google Shape;406;p21"/>
          <p:cNvSpPr/>
          <p:nvPr/>
        </p:nvSpPr>
        <p:spPr>
          <a:xfrm>
            <a:off x="2439775" y="5423400"/>
            <a:ext cx="1488900" cy="2778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1300">
                <a:solidFill>
                  <a:schemeClr val="dk1"/>
                </a:solidFill>
                <a:latin typeface="Calibri"/>
                <a:ea typeface="Calibri"/>
                <a:cs typeface="Calibri"/>
                <a:sym typeface="Calibri"/>
              </a:rPr>
              <a:t>Fully-Connected</a:t>
            </a:r>
            <a:endParaRPr b="1" baseline="-25000" sz="2400">
              <a:latin typeface="Calibri"/>
              <a:ea typeface="Calibri"/>
              <a:cs typeface="Calibri"/>
              <a:sym typeface="Calibri"/>
            </a:endParaRPr>
          </a:p>
        </p:txBody>
      </p:sp>
      <p:sp>
        <p:nvSpPr>
          <p:cNvPr id="407" name="Google Shape;407;p21"/>
          <p:cNvSpPr/>
          <p:nvPr/>
        </p:nvSpPr>
        <p:spPr>
          <a:xfrm>
            <a:off x="6727900" y="2601150"/>
            <a:ext cx="2779500" cy="10668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Multilayer Perceptron</a:t>
            </a:r>
            <a:endParaRPr b="1" sz="2400">
              <a:latin typeface="Calibri"/>
              <a:ea typeface="Calibri"/>
              <a:cs typeface="Calibri"/>
              <a:sym typeface="Calibri"/>
            </a:endParaRPr>
          </a:p>
        </p:txBody>
      </p:sp>
      <p:sp>
        <p:nvSpPr>
          <p:cNvPr id="408" name="Google Shape;408;p21"/>
          <p:cNvSpPr txBox="1"/>
          <p:nvPr/>
        </p:nvSpPr>
        <p:spPr>
          <a:xfrm>
            <a:off x="10353225" y="2904450"/>
            <a:ext cx="14889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Prediction</a:t>
            </a:r>
            <a:endParaRPr sz="1800">
              <a:latin typeface="Calibri"/>
              <a:ea typeface="Calibri"/>
              <a:cs typeface="Calibri"/>
              <a:sym typeface="Calibri"/>
            </a:endParaRPr>
          </a:p>
        </p:txBody>
      </p:sp>
      <p:cxnSp>
        <p:nvCxnSpPr>
          <p:cNvPr id="409" name="Google Shape;409;p21"/>
          <p:cNvCxnSpPr>
            <a:stCxn id="391" idx="1"/>
            <a:endCxn id="402" idx="1"/>
          </p:cNvCxnSpPr>
          <p:nvPr/>
        </p:nvCxnSpPr>
        <p:spPr>
          <a:xfrm>
            <a:off x="1032400" y="2321138"/>
            <a:ext cx="1407300" cy="2380500"/>
          </a:xfrm>
          <a:prstGeom prst="curvedConnector3">
            <a:avLst>
              <a:gd fmla="val -40825" name="adj1"/>
            </a:avLst>
          </a:prstGeom>
          <a:noFill/>
          <a:ln cap="flat" cmpd="sng" w="28575">
            <a:solidFill>
              <a:schemeClr val="dk2"/>
            </a:solidFill>
            <a:prstDash val="solid"/>
            <a:round/>
            <a:headEnd len="med" w="med" type="none"/>
            <a:tailEnd len="med" w="med" type="none"/>
          </a:ln>
        </p:spPr>
      </p:cxnSp>
      <p:cxnSp>
        <p:nvCxnSpPr>
          <p:cNvPr id="410" name="Google Shape;410;p21"/>
          <p:cNvCxnSpPr>
            <a:stCxn id="392" idx="1"/>
            <a:endCxn id="405" idx="1"/>
          </p:cNvCxnSpPr>
          <p:nvPr/>
        </p:nvCxnSpPr>
        <p:spPr>
          <a:xfrm>
            <a:off x="1032400" y="3134550"/>
            <a:ext cx="1407300" cy="1997400"/>
          </a:xfrm>
          <a:prstGeom prst="curvedConnector3">
            <a:avLst>
              <a:gd fmla="val -39379" name="adj1"/>
            </a:avLst>
          </a:prstGeom>
          <a:noFill/>
          <a:ln cap="flat" cmpd="sng" w="28575">
            <a:solidFill>
              <a:schemeClr val="dk2"/>
            </a:solidFill>
            <a:prstDash val="solid"/>
            <a:round/>
            <a:headEnd len="med" w="med" type="none"/>
            <a:tailEnd len="med" w="med" type="none"/>
          </a:ln>
        </p:spPr>
      </p:cxnSp>
      <p:cxnSp>
        <p:nvCxnSpPr>
          <p:cNvPr id="411" name="Google Shape;411;p21"/>
          <p:cNvCxnSpPr>
            <a:stCxn id="393" idx="1"/>
            <a:endCxn id="406" idx="1"/>
          </p:cNvCxnSpPr>
          <p:nvPr/>
        </p:nvCxnSpPr>
        <p:spPr>
          <a:xfrm>
            <a:off x="1032400" y="3969238"/>
            <a:ext cx="1407300" cy="1593000"/>
          </a:xfrm>
          <a:prstGeom prst="curvedConnector3">
            <a:avLst>
              <a:gd fmla="val -38656" name="adj1"/>
            </a:avLst>
          </a:prstGeom>
          <a:noFill/>
          <a:ln cap="flat" cmpd="sng" w="28575">
            <a:solidFill>
              <a:schemeClr val="dk2"/>
            </a:solidFill>
            <a:prstDash val="solid"/>
            <a:round/>
            <a:headEnd len="med" w="med" type="none"/>
            <a:tailEnd len="med" w="med" type="none"/>
          </a:ln>
        </p:spPr>
      </p:cxnSp>
      <p:cxnSp>
        <p:nvCxnSpPr>
          <p:cNvPr id="412" name="Google Shape;412;p21"/>
          <p:cNvCxnSpPr>
            <a:stCxn id="402" idx="3"/>
            <a:endCxn id="403" idx="1"/>
          </p:cNvCxnSpPr>
          <p:nvPr/>
        </p:nvCxnSpPr>
        <p:spPr>
          <a:xfrm>
            <a:off x="3928675" y="4701650"/>
            <a:ext cx="888000" cy="386100"/>
          </a:xfrm>
          <a:prstGeom prst="straightConnector1">
            <a:avLst/>
          </a:prstGeom>
          <a:noFill/>
          <a:ln cap="flat" cmpd="sng" w="28575">
            <a:solidFill>
              <a:schemeClr val="dk2"/>
            </a:solidFill>
            <a:prstDash val="solid"/>
            <a:round/>
            <a:headEnd len="med" w="med" type="none"/>
            <a:tailEnd len="med" w="med" type="triangle"/>
          </a:ln>
        </p:spPr>
      </p:cxnSp>
      <p:cxnSp>
        <p:nvCxnSpPr>
          <p:cNvPr id="413" name="Google Shape;413;p21"/>
          <p:cNvCxnSpPr>
            <a:stCxn id="405" idx="3"/>
            <a:endCxn id="403" idx="1"/>
          </p:cNvCxnSpPr>
          <p:nvPr/>
        </p:nvCxnSpPr>
        <p:spPr>
          <a:xfrm flipH="1" rot="10800000">
            <a:off x="3928675" y="5087875"/>
            <a:ext cx="888000" cy="44100"/>
          </a:xfrm>
          <a:prstGeom prst="straightConnector1">
            <a:avLst/>
          </a:prstGeom>
          <a:noFill/>
          <a:ln cap="flat" cmpd="sng" w="28575">
            <a:solidFill>
              <a:schemeClr val="dk2"/>
            </a:solidFill>
            <a:prstDash val="solid"/>
            <a:round/>
            <a:headEnd len="med" w="med" type="none"/>
            <a:tailEnd len="med" w="med" type="triangle"/>
          </a:ln>
        </p:spPr>
      </p:cxnSp>
      <p:cxnSp>
        <p:nvCxnSpPr>
          <p:cNvPr id="414" name="Google Shape;414;p21"/>
          <p:cNvCxnSpPr>
            <a:stCxn id="406" idx="3"/>
            <a:endCxn id="403" idx="1"/>
          </p:cNvCxnSpPr>
          <p:nvPr/>
        </p:nvCxnSpPr>
        <p:spPr>
          <a:xfrm flipH="1" rot="10800000">
            <a:off x="3928675" y="5087700"/>
            <a:ext cx="888000" cy="474600"/>
          </a:xfrm>
          <a:prstGeom prst="straightConnector1">
            <a:avLst/>
          </a:prstGeom>
          <a:noFill/>
          <a:ln cap="flat" cmpd="sng" w="28575">
            <a:solidFill>
              <a:schemeClr val="dk2"/>
            </a:solidFill>
            <a:prstDash val="solid"/>
            <a:round/>
            <a:headEnd len="med" w="med" type="none"/>
            <a:tailEnd len="med" w="med" type="triangle"/>
          </a:ln>
        </p:spPr>
      </p:cxnSp>
      <p:cxnSp>
        <p:nvCxnSpPr>
          <p:cNvPr id="415" name="Google Shape;415;p21"/>
          <p:cNvCxnSpPr>
            <a:stCxn id="403" idx="0"/>
            <a:endCxn id="404" idx="4"/>
          </p:cNvCxnSpPr>
          <p:nvPr/>
        </p:nvCxnSpPr>
        <p:spPr>
          <a:xfrm rot="10800000">
            <a:off x="5561000" y="3294650"/>
            <a:ext cx="0" cy="1530600"/>
          </a:xfrm>
          <a:prstGeom prst="straightConnector1">
            <a:avLst/>
          </a:prstGeom>
          <a:noFill/>
          <a:ln cap="flat" cmpd="sng" w="28575">
            <a:solidFill>
              <a:schemeClr val="dk2"/>
            </a:solidFill>
            <a:prstDash val="solid"/>
            <a:round/>
            <a:headEnd len="med" w="med" type="none"/>
            <a:tailEnd len="med" w="med" type="triangle"/>
          </a:ln>
        </p:spPr>
      </p:cxnSp>
      <p:cxnSp>
        <p:nvCxnSpPr>
          <p:cNvPr id="416" name="Google Shape;416;p21"/>
          <p:cNvCxnSpPr>
            <a:stCxn id="396" idx="3"/>
            <a:endCxn id="404" idx="3"/>
          </p:cNvCxnSpPr>
          <p:nvPr/>
        </p:nvCxnSpPr>
        <p:spPr>
          <a:xfrm flipH="1" rot="10800000">
            <a:off x="4597200" y="3247738"/>
            <a:ext cx="850500" cy="721500"/>
          </a:xfrm>
          <a:prstGeom prst="straightConnector1">
            <a:avLst/>
          </a:prstGeom>
          <a:noFill/>
          <a:ln cap="flat" cmpd="sng" w="28575">
            <a:solidFill>
              <a:schemeClr val="dk2"/>
            </a:solidFill>
            <a:prstDash val="solid"/>
            <a:round/>
            <a:headEnd len="med" w="med" type="none"/>
            <a:tailEnd len="med" w="med" type="triangle"/>
          </a:ln>
        </p:spPr>
      </p:cxnSp>
      <p:cxnSp>
        <p:nvCxnSpPr>
          <p:cNvPr id="417" name="Google Shape;417;p21"/>
          <p:cNvCxnSpPr>
            <a:stCxn id="395" idx="3"/>
            <a:endCxn id="404" idx="2"/>
          </p:cNvCxnSpPr>
          <p:nvPr/>
        </p:nvCxnSpPr>
        <p:spPr>
          <a:xfrm>
            <a:off x="4597200" y="3134550"/>
            <a:ext cx="803700" cy="0"/>
          </a:xfrm>
          <a:prstGeom prst="straightConnector1">
            <a:avLst/>
          </a:prstGeom>
          <a:noFill/>
          <a:ln cap="flat" cmpd="sng" w="28575">
            <a:solidFill>
              <a:schemeClr val="dk2"/>
            </a:solidFill>
            <a:prstDash val="solid"/>
            <a:round/>
            <a:headEnd len="med" w="med" type="none"/>
            <a:tailEnd len="med" w="med" type="triangle"/>
          </a:ln>
        </p:spPr>
      </p:cxnSp>
      <p:cxnSp>
        <p:nvCxnSpPr>
          <p:cNvPr id="418" name="Google Shape;418;p21"/>
          <p:cNvCxnSpPr>
            <a:stCxn id="394" idx="3"/>
            <a:endCxn id="404" idx="1"/>
          </p:cNvCxnSpPr>
          <p:nvPr/>
        </p:nvCxnSpPr>
        <p:spPr>
          <a:xfrm>
            <a:off x="4597200" y="2321138"/>
            <a:ext cx="850500" cy="700200"/>
          </a:xfrm>
          <a:prstGeom prst="straightConnector1">
            <a:avLst/>
          </a:prstGeom>
          <a:noFill/>
          <a:ln cap="flat" cmpd="sng" w="28575">
            <a:solidFill>
              <a:schemeClr val="dk2"/>
            </a:solidFill>
            <a:prstDash val="solid"/>
            <a:round/>
            <a:headEnd len="med" w="med" type="none"/>
            <a:tailEnd len="med" w="med" type="triangle"/>
          </a:ln>
        </p:spPr>
      </p:cxnSp>
      <p:cxnSp>
        <p:nvCxnSpPr>
          <p:cNvPr id="419" name="Google Shape;419;p21"/>
          <p:cNvCxnSpPr>
            <a:stCxn id="404" idx="6"/>
            <a:endCxn id="407" idx="1"/>
          </p:cNvCxnSpPr>
          <p:nvPr/>
        </p:nvCxnSpPr>
        <p:spPr>
          <a:xfrm>
            <a:off x="5721200" y="3134550"/>
            <a:ext cx="1006800" cy="0"/>
          </a:xfrm>
          <a:prstGeom prst="straightConnector1">
            <a:avLst/>
          </a:prstGeom>
          <a:noFill/>
          <a:ln cap="flat" cmpd="sng" w="28575">
            <a:solidFill>
              <a:schemeClr val="dk2"/>
            </a:solidFill>
            <a:prstDash val="solid"/>
            <a:round/>
            <a:headEnd len="med" w="med" type="none"/>
            <a:tailEnd len="med" w="med" type="triangle"/>
          </a:ln>
        </p:spPr>
      </p:cxnSp>
      <p:cxnSp>
        <p:nvCxnSpPr>
          <p:cNvPr id="420" name="Google Shape;420;p21"/>
          <p:cNvCxnSpPr>
            <a:stCxn id="407" idx="3"/>
            <a:endCxn id="408" idx="1"/>
          </p:cNvCxnSpPr>
          <p:nvPr/>
        </p:nvCxnSpPr>
        <p:spPr>
          <a:xfrm>
            <a:off x="9507400" y="3134550"/>
            <a:ext cx="845700" cy="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22"/>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Embed, encode, attend, predict</a:t>
            </a:r>
            <a:endParaRPr/>
          </a:p>
        </p:txBody>
      </p:sp>
      <p:sp>
        <p:nvSpPr>
          <p:cNvPr id="427" name="Google Shape;427;p22"/>
          <p:cNvSpPr txBox="1"/>
          <p:nvPr>
            <p:ph idx="1" type="body"/>
          </p:nvPr>
        </p:nvSpPr>
        <p:spPr>
          <a:xfrm>
            <a:off x="838200" y="1866375"/>
            <a:ext cx="10515600" cy="3813300"/>
          </a:xfrm>
          <a:prstGeom prst="rect">
            <a:avLst/>
          </a:prstGeom>
        </p:spPr>
        <p:txBody>
          <a:bodyPr anchorCtr="0" anchor="t" bIns="91425" lIns="91425" spcFirstLastPara="1" rIns="91425" wrap="square" tIns="91425">
            <a:noAutofit/>
          </a:bodyPr>
          <a:lstStyle/>
          <a:p>
            <a:pPr indent="0" lvl="0" marL="0" rtl="0" algn="ctr">
              <a:spcBef>
                <a:spcPts val="1000"/>
              </a:spcBef>
              <a:spcAft>
                <a:spcPts val="0"/>
              </a:spcAft>
              <a:buNone/>
            </a:pPr>
            <a:r>
              <a:rPr b="1" lang="en-IE"/>
              <a:t>m</a:t>
            </a:r>
            <a:r>
              <a:rPr baseline="-25000" lang="en-IE"/>
              <a:t>i</a:t>
            </a:r>
            <a:r>
              <a:rPr lang="en-IE"/>
              <a:t> = lookup(</a:t>
            </a:r>
            <a:r>
              <a:rPr i="1" lang="en-IE"/>
              <a:t>w</a:t>
            </a:r>
            <a:r>
              <a:rPr baseline="-25000" lang="en-IE"/>
              <a:t>i</a:t>
            </a:r>
            <a:r>
              <a:rPr lang="en-IE"/>
              <a:t>)</a:t>
            </a:r>
            <a:endParaRPr/>
          </a:p>
          <a:p>
            <a:pPr indent="0" lvl="0" marL="0" rtl="0" algn="ctr">
              <a:spcBef>
                <a:spcPts val="1000"/>
              </a:spcBef>
              <a:spcAft>
                <a:spcPts val="0"/>
              </a:spcAft>
              <a:buNone/>
            </a:pPr>
            <a:r>
              <a:rPr b="1" lang="en-IE"/>
              <a:t>e</a:t>
            </a:r>
            <a:r>
              <a:rPr baseline="-25000" lang="en-IE"/>
              <a:t>1</a:t>
            </a:r>
            <a:r>
              <a:rPr lang="en-IE"/>
              <a:t>,....,</a:t>
            </a:r>
            <a:r>
              <a:rPr b="1" lang="en-IE"/>
              <a:t>e</a:t>
            </a:r>
            <a:r>
              <a:rPr baseline="-25000" lang="en-IE"/>
              <a:t>n</a:t>
            </a:r>
            <a:r>
              <a:rPr lang="en-IE"/>
              <a:t> = RNN(</a:t>
            </a:r>
            <a:r>
              <a:rPr b="1" lang="en-IE"/>
              <a:t>m</a:t>
            </a:r>
            <a:r>
              <a:rPr baseline="-25000" lang="en-IE"/>
              <a:t>1</a:t>
            </a:r>
            <a:r>
              <a:rPr lang="en-IE"/>
              <a:t>,...,</a:t>
            </a:r>
            <a:r>
              <a:rPr b="1" lang="en-IE"/>
              <a:t>m</a:t>
            </a:r>
            <a:r>
              <a:rPr baseline="-25000" lang="en-IE"/>
              <a:t>n</a:t>
            </a:r>
            <a:r>
              <a:rPr lang="en-IE"/>
              <a:t>)</a:t>
            </a:r>
            <a:endParaRPr/>
          </a:p>
          <a:p>
            <a:pPr indent="0" lvl="0" marL="0" rtl="0" algn="ctr">
              <a:spcBef>
                <a:spcPts val="1000"/>
              </a:spcBef>
              <a:spcAft>
                <a:spcPts val="0"/>
              </a:spcAft>
              <a:buNone/>
            </a:pPr>
            <a:r>
              <a:rPr i="1" lang="en-IE"/>
              <a:t>v</a:t>
            </a:r>
            <a:r>
              <a:rPr baseline="-25000" lang="en-IE"/>
              <a:t>i</a:t>
            </a:r>
            <a:r>
              <a:rPr lang="en-IE"/>
              <a:t> = MLP(</a:t>
            </a:r>
            <a:r>
              <a:rPr b="1" lang="en-IE"/>
              <a:t>m</a:t>
            </a:r>
            <a:r>
              <a:rPr baseline="-25000" lang="en-IE"/>
              <a:t>i</a:t>
            </a:r>
            <a:r>
              <a:rPr lang="en-IE"/>
              <a:t>)</a:t>
            </a:r>
            <a:endParaRPr/>
          </a:p>
          <a:p>
            <a:pPr indent="0" lvl="0" marL="0" rtl="0" algn="ctr">
              <a:spcBef>
                <a:spcPts val="1000"/>
              </a:spcBef>
              <a:spcAft>
                <a:spcPts val="0"/>
              </a:spcAft>
              <a:buNone/>
            </a:pPr>
            <a:r>
              <a:rPr lang="en-IE"/>
              <a:t>⍺ = softmax(</a:t>
            </a:r>
            <a:r>
              <a:rPr b="1" lang="en-IE"/>
              <a:t>v</a:t>
            </a:r>
            <a:r>
              <a:rPr lang="en-IE"/>
              <a:t>)</a:t>
            </a:r>
            <a:endParaRPr/>
          </a:p>
          <a:p>
            <a:pPr indent="0" lvl="0" marL="0" rtl="0" algn="ctr">
              <a:spcBef>
                <a:spcPts val="1000"/>
              </a:spcBef>
              <a:spcAft>
                <a:spcPts val="0"/>
              </a:spcAft>
              <a:buNone/>
            </a:pPr>
            <a:r>
              <a:rPr b="1" lang="en-IE"/>
              <a:t>p</a:t>
            </a:r>
            <a:r>
              <a:rPr lang="en-IE"/>
              <a:t> = ∑ ⍺</a:t>
            </a:r>
            <a:r>
              <a:rPr baseline="-25000" lang="en-IE"/>
              <a:t>i</a:t>
            </a:r>
            <a:r>
              <a:rPr lang="en-IE"/>
              <a:t> </a:t>
            </a:r>
            <a:r>
              <a:rPr b="1" lang="en-IE"/>
              <a:t>e</a:t>
            </a:r>
            <a:r>
              <a:rPr baseline="-25000" lang="en-IE"/>
              <a:t>i</a:t>
            </a:r>
            <a:endParaRPr b="1" baseline="-25000"/>
          </a:p>
          <a:p>
            <a:pPr indent="0" lvl="0" marL="0" rtl="0" algn="ctr">
              <a:spcBef>
                <a:spcPts val="1000"/>
              </a:spcBef>
              <a:spcAft>
                <a:spcPts val="0"/>
              </a:spcAft>
              <a:buNone/>
            </a:pPr>
            <a:r>
              <a:rPr lang="en-IE"/>
              <a:t>ŷ = MLP(</a:t>
            </a:r>
            <a:r>
              <a:rPr b="1" lang="en-IE"/>
              <a:t>p</a:t>
            </a:r>
            <a:r>
              <a:rPr lang="en-IE"/>
              <a:t>)</a:t>
            </a:r>
            <a:endParaRPr/>
          </a:p>
        </p:txBody>
      </p:sp>
      <p:sp>
        <p:nvSpPr>
          <p:cNvPr id="428" name="Google Shape;428;p22"/>
          <p:cNvSpPr txBox="1"/>
          <p:nvPr>
            <p:ph idx="11" type="ftr"/>
          </p:nvPr>
        </p:nvSpPr>
        <p:spPr>
          <a:xfrm>
            <a:off x="7239000" y="6113463"/>
            <a:ext cx="4114800" cy="365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IE"/>
              <a:t>‹#›</a:t>
            </a:fld>
            <a:endParaRPr/>
          </a:p>
        </p:txBody>
      </p:sp>
      <p:sp>
        <p:nvSpPr>
          <p:cNvPr id="429" name="Google Shape;429;p22"/>
          <p:cNvSpPr txBox="1"/>
          <p:nvPr/>
        </p:nvSpPr>
        <p:spPr>
          <a:xfrm>
            <a:off x="1019025" y="2129750"/>
            <a:ext cx="1966800" cy="3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E" sz="2400">
                <a:latin typeface="Calibri"/>
                <a:ea typeface="Calibri"/>
                <a:cs typeface="Calibri"/>
                <a:sym typeface="Calibri"/>
              </a:rPr>
              <a:t>Embed</a:t>
            </a:r>
            <a:endParaRPr sz="2400">
              <a:latin typeface="Calibri"/>
              <a:ea typeface="Calibri"/>
              <a:cs typeface="Calibri"/>
              <a:sym typeface="Calibri"/>
            </a:endParaRPr>
          </a:p>
        </p:txBody>
      </p:sp>
      <p:sp>
        <p:nvSpPr>
          <p:cNvPr id="430" name="Google Shape;430;p22"/>
          <p:cNvSpPr txBox="1"/>
          <p:nvPr/>
        </p:nvSpPr>
        <p:spPr>
          <a:xfrm>
            <a:off x="1019025" y="2699950"/>
            <a:ext cx="1966800" cy="3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E" sz="2400">
                <a:latin typeface="Calibri"/>
                <a:ea typeface="Calibri"/>
                <a:cs typeface="Calibri"/>
                <a:sym typeface="Calibri"/>
              </a:rPr>
              <a:t>Encode</a:t>
            </a:r>
            <a:endParaRPr sz="2400">
              <a:latin typeface="Calibri"/>
              <a:ea typeface="Calibri"/>
              <a:cs typeface="Calibri"/>
              <a:sym typeface="Calibri"/>
            </a:endParaRPr>
          </a:p>
        </p:txBody>
      </p:sp>
      <p:sp>
        <p:nvSpPr>
          <p:cNvPr id="431" name="Google Shape;431;p22"/>
          <p:cNvSpPr txBox="1"/>
          <p:nvPr/>
        </p:nvSpPr>
        <p:spPr>
          <a:xfrm>
            <a:off x="1019025" y="3718513"/>
            <a:ext cx="1966800" cy="3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E" sz="2400">
                <a:latin typeface="Calibri"/>
                <a:ea typeface="Calibri"/>
                <a:cs typeface="Calibri"/>
                <a:sym typeface="Calibri"/>
              </a:rPr>
              <a:t>Attend</a:t>
            </a:r>
            <a:endParaRPr sz="2400">
              <a:latin typeface="Calibri"/>
              <a:ea typeface="Calibri"/>
              <a:cs typeface="Calibri"/>
              <a:sym typeface="Calibri"/>
            </a:endParaRPr>
          </a:p>
        </p:txBody>
      </p:sp>
      <p:sp>
        <p:nvSpPr>
          <p:cNvPr id="432" name="Google Shape;432;p22"/>
          <p:cNvSpPr txBox="1"/>
          <p:nvPr/>
        </p:nvSpPr>
        <p:spPr>
          <a:xfrm>
            <a:off x="1019025" y="4737075"/>
            <a:ext cx="1966800" cy="3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E" sz="2400">
                <a:latin typeface="Calibri"/>
                <a:ea typeface="Calibri"/>
                <a:cs typeface="Calibri"/>
                <a:sym typeface="Calibri"/>
              </a:rPr>
              <a:t>Predict</a:t>
            </a:r>
            <a:endParaRPr sz="2400">
              <a:latin typeface="Calibri"/>
              <a:ea typeface="Calibri"/>
              <a:cs typeface="Calibri"/>
              <a:sym typeface="Calibri"/>
            </a:endParaRPr>
          </a:p>
        </p:txBody>
      </p:sp>
      <p:sp>
        <p:nvSpPr>
          <p:cNvPr id="433" name="Google Shape;433;p22"/>
          <p:cNvSpPr/>
          <p:nvPr/>
        </p:nvSpPr>
        <p:spPr>
          <a:xfrm>
            <a:off x="2333550" y="3342350"/>
            <a:ext cx="448500" cy="1325700"/>
          </a:xfrm>
          <a:prstGeom prst="leftBrace">
            <a:avLst>
              <a:gd fmla="val 8333" name="adj1"/>
              <a:gd fmla="val 50000"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